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4" r:id="rId3"/>
    <p:sldId id="267" r:id="rId4"/>
    <p:sldId id="293" r:id="rId5"/>
    <p:sldId id="268" r:id="rId6"/>
    <p:sldId id="292" r:id="rId7"/>
    <p:sldId id="282" r:id="rId8"/>
    <p:sldId id="281" r:id="rId9"/>
    <p:sldId id="283" r:id="rId10"/>
    <p:sldId id="284" r:id="rId11"/>
    <p:sldId id="285" r:id="rId12"/>
    <p:sldId id="286" r:id="rId13"/>
    <p:sldId id="275" r:id="rId14"/>
    <p:sldId id="269" r:id="rId15"/>
    <p:sldId id="271" r:id="rId16"/>
    <p:sldId id="276" r:id="rId17"/>
    <p:sldId id="277" r:id="rId18"/>
    <p:sldId id="279" r:id="rId19"/>
    <p:sldId id="288" r:id="rId20"/>
    <p:sldId id="270" r:id="rId21"/>
    <p:sldId id="278" r:id="rId22"/>
    <p:sldId id="289" r:id="rId23"/>
    <p:sldId id="272" r:id="rId24"/>
    <p:sldId id="280" r:id="rId25"/>
    <p:sldId id="290" r:id="rId26"/>
    <p:sldId id="273" r:id="rId27"/>
    <p:sldId id="287" r:id="rId28"/>
    <p:sldId id="274" r:id="rId29"/>
    <p:sldId id="291" r:id="rId30"/>
    <p:sldId id="263" r:id="rId31"/>
  </p:sldIdLst>
  <p:sldSz cx="20318413" cy="15243175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>
        <p15:guide id="1" orient="horz" pos="4801">
          <p15:clr>
            <a:srgbClr val="A4A3A4"/>
          </p15:clr>
        </p15:guide>
        <p15:guide id="2" pos="64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FF"/>
    <a:srgbClr val="FFC000"/>
    <a:srgbClr val="DDE0E3"/>
    <a:srgbClr val="A0E886"/>
    <a:srgbClr val="C7C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0" d="100"/>
          <a:sy n="40" d="100"/>
        </p:scale>
        <p:origin x="1050" y="54"/>
      </p:cViewPr>
      <p:guideLst>
        <p:guide orient="horz" pos="4801"/>
        <p:guide pos="64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36DBF-C704-7F49-9212-C463F95A65A3}" type="datetimeFigureOut">
              <a:rPr kumimoji="1" lang="zh-CN" altLang="en-US" smtClean="0"/>
              <a:t>2019/12/8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BD8F6-14F9-4346-9A57-0F09F290BA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2654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61268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PT首页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" y="4563"/>
            <a:ext cx="20312066" cy="15234049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标题文本"/>
          <p:cNvSpPr txBox="1">
            <a:spLocks noGrp="1"/>
          </p:cNvSpPr>
          <p:nvPr>
            <p:ph type="title"/>
          </p:nvPr>
        </p:nvSpPr>
        <p:spPr>
          <a:xfrm>
            <a:off x="4027967" y="2560376"/>
            <a:ext cx="12262481" cy="5160452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标题文本</a:t>
            </a:r>
          </a:p>
        </p:txBody>
      </p:sp>
      <p:sp>
        <p:nvSpPr>
          <p:cNvPr id="1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027966" y="7625531"/>
            <a:ext cx="12262482" cy="176646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rPr dirty="0"/>
              <a:t>正文级别 1</a:t>
            </a:r>
          </a:p>
          <a:p>
            <a:pPr lvl="1"/>
            <a:r>
              <a:rPr dirty="0"/>
              <a:t>正文级别 2</a:t>
            </a:r>
          </a:p>
          <a:p>
            <a:pPr lvl="2"/>
            <a:r>
              <a:rPr dirty="0"/>
              <a:t>正文级别 3</a:t>
            </a:r>
          </a:p>
          <a:p>
            <a:pPr lvl="3"/>
            <a:r>
              <a:rPr dirty="0"/>
              <a:t>正文级别 4</a:t>
            </a:r>
          </a:p>
          <a:p>
            <a:pPr lvl="4"/>
            <a:r>
              <a:rPr dirty="0"/>
              <a:t>正文级别 5</a:t>
            </a:r>
          </a:p>
        </p:txBody>
      </p:sp>
      <p:sp>
        <p:nvSpPr>
          <p:cNvPr id="2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027967" y="9943789"/>
            <a:ext cx="12262481" cy="7198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  <a:lvl2pPr marL="888999" indent="-444499" algn="ctr">
              <a:spcBef>
                <a:spcPts val="0"/>
              </a:spcBef>
              <a:defRPr sz="3200" i="1"/>
            </a:lvl2pPr>
            <a:lvl3pPr marL="1333499" indent="-444499" algn="ctr">
              <a:spcBef>
                <a:spcPts val="0"/>
              </a:spcBef>
              <a:defRPr sz="3200" i="1"/>
            </a:lvl3pPr>
            <a:lvl4pPr marL="1777999" indent="-444499" algn="ctr">
              <a:spcBef>
                <a:spcPts val="0"/>
              </a:spcBef>
              <a:defRPr sz="3200" i="1"/>
            </a:lvl4pPr>
            <a:lvl5pPr marL="2222499" indent="-444499" algn="ctr">
              <a:spcBef>
                <a:spcPts val="0"/>
              </a:spcBef>
              <a:defRPr sz="3200" i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8" name="“在此键入引文。”"/>
          <p:cNvSpPr txBox="1">
            <a:spLocks noGrp="1"/>
          </p:cNvSpPr>
          <p:nvPr>
            <p:ph type="body" sz="quarter" idx="13"/>
          </p:nvPr>
        </p:nvSpPr>
        <p:spPr>
          <a:xfrm>
            <a:off x="4027967" y="6607140"/>
            <a:ext cx="12262481" cy="1076199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4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结尾页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2"/>
            <a:ext cx="20318413" cy="15238810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9931606" y="14528651"/>
            <a:ext cx="447266" cy="4828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图像"/>
          <p:cNvSpPr>
            <a:spLocks noGrp="1"/>
          </p:cNvSpPr>
          <p:nvPr>
            <p:ph type="pic" idx="13"/>
          </p:nvPr>
        </p:nvSpPr>
        <p:spPr>
          <a:xfrm>
            <a:off x="2539802" y="0"/>
            <a:ext cx="15238810" cy="152431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PT模板封面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13" y="-35403"/>
            <a:ext cx="20418638" cy="15313979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文本"/>
          <p:cNvSpPr txBox="1">
            <a:spLocks noGrp="1"/>
          </p:cNvSpPr>
          <p:nvPr>
            <p:ph type="title"/>
          </p:nvPr>
        </p:nvSpPr>
        <p:spPr>
          <a:xfrm>
            <a:off x="4027967" y="5041362"/>
            <a:ext cx="12262481" cy="516045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图像"/>
          <p:cNvSpPr>
            <a:spLocks noGrp="1"/>
          </p:cNvSpPr>
          <p:nvPr>
            <p:ph type="pic" sz="half" idx="13"/>
          </p:nvPr>
        </p:nvSpPr>
        <p:spPr>
          <a:xfrm>
            <a:off x="10412195" y="992393"/>
            <a:ext cx="6250294" cy="1284158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6" name="标题文本"/>
          <p:cNvSpPr txBox="1">
            <a:spLocks noGrp="1"/>
          </p:cNvSpPr>
          <p:nvPr>
            <p:ph type="title"/>
          </p:nvPr>
        </p:nvSpPr>
        <p:spPr>
          <a:xfrm>
            <a:off x="3655926" y="992392"/>
            <a:ext cx="6250294" cy="6232238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3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655926" y="7383412"/>
            <a:ext cx="6250294" cy="643071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文本"/>
          <p:cNvSpPr txBox="1">
            <a:spLocks noGrp="1"/>
          </p:cNvSpPr>
          <p:nvPr>
            <p:ph type="title"/>
          </p:nvPr>
        </p:nvSpPr>
        <p:spPr>
          <a:xfrm>
            <a:off x="3655926" y="396956"/>
            <a:ext cx="13006562" cy="337414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文本"/>
          <p:cNvSpPr txBox="1">
            <a:spLocks noGrp="1"/>
          </p:cNvSpPr>
          <p:nvPr>
            <p:ph type="title"/>
          </p:nvPr>
        </p:nvSpPr>
        <p:spPr>
          <a:xfrm>
            <a:off x="3655926" y="396956"/>
            <a:ext cx="13006562" cy="337414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图像"/>
          <p:cNvSpPr>
            <a:spLocks noGrp="1"/>
          </p:cNvSpPr>
          <p:nvPr>
            <p:ph type="pic" sz="quarter" idx="13"/>
          </p:nvPr>
        </p:nvSpPr>
        <p:spPr>
          <a:xfrm>
            <a:off x="10412195" y="4048968"/>
            <a:ext cx="6250294" cy="9824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0" name="标题文本"/>
          <p:cNvSpPr txBox="1">
            <a:spLocks noGrp="1"/>
          </p:cNvSpPr>
          <p:nvPr>
            <p:ph type="title"/>
          </p:nvPr>
        </p:nvSpPr>
        <p:spPr>
          <a:xfrm>
            <a:off x="3655926" y="396956"/>
            <a:ext cx="13006562" cy="337414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655926" y="4048968"/>
            <a:ext cx="6250294" cy="9824705"/>
          </a:xfrm>
          <a:prstGeom prst="rect">
            <a:avLst/>
          </a:prstGeom>
        </p:spPr>
        <p:txBody>
          <a:bodyPr/>
          <a:lstStyle>
            <a:lvl1pPr marL="465363" indent="-465363">
              <a:spcBef>
                <a:spcPts val="4500"/>
              </a:spcBef>
              <a:defRPr sz="3800"/>
            </a:lvl1pPr>
            <a:lvl2pPr marL="808263" indent="-465363">
              <a:spcBef>
                <a:spcPts val="4500"/>
              </a:spcBef>
              <a:defRPr sz="3800"/>
            </a:lvl2pPr>
            <a:lvl3pPr marL="1151164" indent="-465363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9894927" y="14528651"/>
            <a:ext cx="520622" cy="482821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正文级别 1…"/>
          <p:cNvSpPr txBox="1">
            <a:spLocks noGrp="1"/>
          </p:cNvSpPr>
          <p:nvPr>
            <p:ph type="body" idx="1"/>
          </p:nvPr>
        </p:nvSpPr>
        <p:spPr>
          <a:xfrm>
            <a:off x="3655926" y="1984788"/>
            <a:ext cx="13006562" cy="1127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图像"/>
          <p:cNvSpPr>
            <a:spLocks noGrp="1"/>
          </p:cNvSpPr>
          <p:nvPr>
            <p:ph type="pic" sz="quarter" idx="13"/>
          </p:nvPr>
        </p:nvSpPr>
        <p:spPr>
          <a:xfrm>
            <a:off x="10412195" y="7959001"/>
            <a:ext cx="6250294" cy="58948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图像"/>
          <p:cNvSpPr>
            <a:spLocks noGrp="1"/>
          </p:cNvSpPr>
          <p:nvPr>
            <p:ph type="pic" sz="quarter" idx="14"/>
          </p:nvPr>
        </p:nvSpPr>
        <p:spPr>
          <a:xfrm>
            <a:off x="10412195" y="1389351"/>
            <a:ext cx="6250294" cy="589482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图像"/>
          <p:cNvSpPr>
            <a:spLocks noGrp="1"/>
          </p:cNvSpPr>
          <p:nvPr>
            <p:ph type="pic" sz="half" idx="15"/>
          </p:nvPr>
        </p:nvSpPr>
        <p:spPr>
          <a:xfrm>
            <a:off x="3655926" y="1389351"/>
            <a:ext cx="6250294" cy="1246447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文本"/>
          <p:cNvSpPr txBox="1">
            <a:spLocks noGrp="1"/>
          </p:cNvSpPr>
          <p:nvPr>
            <p:ph type="title"/>
          </p:nvPr>
        </p:nvSpPr>
        <p:spPr>
          <a:xfrm>
            <a:off x="462847" y="1"/>
            <a:ext cx="13598506" cy="196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6" tIns="71436" rIns="71436" bIns="71436" anchor="ctr">
            <a:normAutofit/>
          </a:bodyPr>
          <a:lstStyle/>
          <a:p>
            <a:r>
              <a:rPr dirty="0"/>
              <a:t>标题文本</a:t>
            </a:r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11148518" y="3222345"/>
            <a:ext cx="7958046" cy="973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6" tIns="71436" rIns="71436" bIns="71436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9931605" y="14528651"/>
            <a:ext cx="447266" cy="482821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lvl1pPr>
              <a:defRPr sz="22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-2384980" y="3906389"/>
            <a:ext cx="144267" cy="6367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chemeClr val="bg1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111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chemeClr val="bg1"/>
          </a:solidFill>
          <a:uFillTx/>
          <a:latin typeface="+mj-lt"/>
          <a:ea typeface="+mj-ea"/>
          <a:cs typeface="+mj-cs"/>
          <a:sym typeface="Helvetica Neue"/>
        </a:defRPr>
      </a:lvl1pPr>
      <a:lvl2pPr marL="10556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chemeClr val="bg1"/>
          </a:solidFill>
          <a:uFillTx/>
          <a:latin typeface="+mj-lt"/>
          <a:ea typeface="+mj-ea"/>
          <a:cs typeface="+mj-cs"/>
          <a:sym typeface="Helvetica Neue"/>
        </a:defRPr>
      </a:lvl2pPr>
      <a:lvl3pPr marL="15001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chemeClr val="bg1"/>
          </a:solidFill>
          <a:uFillTx/>
          <a:latin typeface="+mj-lt"/>
          <a:ea typeface="+mj-ea"/>
          <a:cs typeface="+mj-cs"/>
          <a:sym typeface="Helvetica Neue"/>
        </a:defRPr>
      </a:lvl3pPr>
      <a:lvl4pPr marL="1944686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chemeClr val="bg1"/>
          </a:solidFill>
          <a:uFillTx/>
          <a:latin typeface="+mj-lt"/>
          <a:ea typeface="+mj-ea"/>
          <a:cs typeface="+mj-cs"/>
          <a:sym typeface="Helvetica Neue"/>
        </a:defRPr>
      </a:lvl4pPr>
      <a:lvl5pPr marL="2389186" marR="0" indent="-611186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chemeClr val="bg1"/>
          </a:solidFill>
          <a:uFillTx/>
          <a:latin typeface="+mj-lt"/>
          <a:ea typeface="+mj-ea"/>
          <a:cs typeface="+mj-cs"/>
          <a:sym typeface="Helvetica Neue"/>
        </a:defRPr>
      </a:lvl5pPr>
      <a:lvl6pPr marL="2833686" marR="0" indent="-611186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2781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7226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1671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结尾页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2"/>
            <a:ext cx="20318412" cy="15238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xmlns="" id="{27FEC507-4B76-43F4-B45A-86F9BC51E869}"/>
              </a:ext>
            </a:extLst>
          </p:cNvPr>
          <p:cNvSpPr/>
          <p:nvPr/>
        </p:nvSpPr>
        <p:spPr>
          <a:xfrm>
            <a:off x="0" y="1143272"/>
            <a:ext cx="781015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</a:t>
            </a: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式查询</a:t>
            </a:r>
            <a:r>
              <a:rPr lang="en-US" altLang="zh-CN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统计平台</a:t>
            </a:r>
            <a:endParaRPr lang="zh-CN" altLang="en-US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0623" y="2601680"/>
            <a:ext cx="15334307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舆情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用户反馈聚类信息统计、查询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聚类信息查询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消息订阅编辑管理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3" y="5324209"/>
            <a:ext cx="18488025" cy="86391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43" y="5395399"/>
            <a:ext cx="18353883" cy="85917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873" y="5442859"/>
            <a:ext cx="14816057" cy="87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064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553044" y="2860204"/>
            <a:ext cx="13841683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智能化监控需要解决的问题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关键词聚类误识别较高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定时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消息推送消息冗余、及时性不够、准确性不高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问题定位需要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结合多方面信息、涉及多个平台，影响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效率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的处理跟进状态不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明确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第三方舆情渠道多、信息杂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微博等第三方舆情信息涉及具体业务较少、更多是情感相关，与用户反馈分析维度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有差异，用户反馈侧重问题分类分析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xmlns="" id="{27FEC507-4B76-43F4-B45A-86F9BC51E869}"/>
              </a:ext>
            </a:extLst>
          </p:cNvPr>
          <p:cNvSpPr/>
          <p:nvPr/>
        </p:nvSpPr>
        <p:spPr>
          <a:xfrm>
            <a:off x="245771" y="1149152"/>
            <a:ext cx="557075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探索经验和总结</a:t>
            </a:r>
            <a:endParaRPr lang="zh-CN" altLang="en-US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</p:spTree>
    <p:extLst>
      <p:ext uri="{BB962C8B-B14F-4D97-AF65-F5344CB8AC3E}">
        <p14:creationId xmlns:p14="http://schemas.microsoft.com/office/powerpoint/2010/main" val="1984986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4779878" y="5636233"/>
            <a:ext cx="11751511" cy="183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914400" hangingPunct="1">
              <a:lnSpc>
                <a:spcPct val="150000"/>
              </a:lnSpc>
            </a:pPr>
            <a:r>
              <a:rPr lang="en-US" altLang="zh-CN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Step3</a:t>
            </a: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如何</a:t>
            </a:r>
            <a:r>
              <a:rPr lang="zh-CN" altLang="en-US" sz="40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</a:t>
            </a: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关键词聚类方式</a:t>
            </a:r>
            <a:r>
              <a:rPr lang="zh-CN" altLang="en-US" sz="40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</a:t>
            </a: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识别问题，</a:t>
            </a: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提升聚类识别准确率？</a:t>
            </a:r>
            <a:endParaRPr lang="en-US" altLang="zh-CN" sz="4000" b="1" kern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9878" y="8385185"/>
            <a:ext cx="53399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hangingPunct="1">
              <a:lnSpc>
                <a:spcPct val="150000"/>
              </a:lnSpc>
            </a:pPr>
            <a:r>
              <a:rPr lang="zh-CN" altLang="en-US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文本语义分析</a:t>
            </a:r>
            <a:endParaRPr lang="en-US" altLang="zh-CN" sz="40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</p:spTree>
    <p:extLst>
      <p:ext uri="{BB962C8B-B14F-4D97-AF65-F5344CB8AC3E}">
        <p14:creationId xmlns:p14="http://schemas.microsoft.com/office/powerpoint/2010/main" val="27636015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334100" y="12387676"/>
            <a:ext cx="11563586" cy="1162050"/>
          </a:xfrm>
          <a:prstGeom prst="roundRect">
            <a:avLst/>
          </a:prstGeom>
          <a:solidFill>
            <a:srgbClr val="99DA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327342" y="10654042"/>
            <a:ext cx="11563587" cy="1235090"/>
          </a:xfrm>
          <a:prstGeom prst="roundRect">
            <a:avLst/>
          </a:prstGeom>
          <a:solidFill>
            <a:srgbClr val="99DA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D3FA768-E052-4ED3-B869-D85248F4D971}"/>
              </a:ext>
            </a:extLst>
          </p:cNvPr>
          <p:cNvSpPr/>
          <p:nvPr/>
        </p:nvSpPr>
        <p:spPr>
          <a:xfrm>
            <a:off x="231752" y="1152868"/>
            <a:ext cx="85693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舆情</a:t>
            </a: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6578" y="2795755"/>
            <a:ext cx="15448352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的舆情分析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数据获取：用户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反馈：通过</a:t>
            </a:r>
            <a:r>
              <a:rPr lang="en-US" altLang="zh-CN" sz="2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nydus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获取实时用户反馈的信息，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微博、贴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吧等：数据爬虫</a:t>
            </a:r>
            <a:endParaRPr lang="en-US" altLang="zh-CN" sz="2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：用户反馈数据：业务聚类模型，微博、贴吧以及应用商城：情感聚类模型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切词：舆情告警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关键词提取，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关键词对比业务聚类关键词，用于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补充新增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sz="2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721295" y="10814931"/>
            <a:ext cx="13861605" cy="976238"/>
            <a:chOff x="2157774" y="3951346"/>
            <a:chExt cx="9712171" cy="707884"/>
          </a:xfrm>
        </p:grpSpPr>
        <p:sp>
          <p:nvSpPr>
            <p:cNvPr id="79" name="圆角矩形 78"/>
            <p:cNvSpPr/>
            <p:nvPr/>
          </p:nvSpPr>
          <p:spPr>
            <a:xfrm>
              <a:off x="2157774" y="3951346"/>
              <a:ext cx="3779740" cy="707884"/>
            </a:xfrm>
            <a:prstGeom prst="round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kern="12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iti SC" charset="-122"/>
                </a:rPr>
                <a:t>无效反馈信息去除</a:t>
              </a:r>
              <a:endPara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Kaiti SC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0270896" y="4033899"/>
              <a:ext cx="1599049" cy="334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垃圾信息清洗</a:t>
              </a:r>
              <a:endPara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4" name="矩形: 圆角 61">
            <a:extLst>
              <a:ext uri="{FF2B5EF4-FFF2-40B4-BE49-F238E27FC236}">
                <a16:creationId xmlns="" xmlns:a16="http://schemas.microsoft.com/office/drawing/2014/main" id="{E4F02710-9EC1-43F5-B880-8EA9ED72ED18}"/>
              </a:ext>
            </a:extLst>
          </p:cNvPr>
          <p:cNvSpPr/>
          <p:nvPr/>
        </p:nvSpPr>
        <p:spPr>
          <a:xfrm>
            <a:off x="1260920" y="5952664"/>
            <a:ext cx="11605845" cy="833311"/>
          </a:xfrm>
          <a:prstGeom prst="roundRect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倾听平台</a:t>
            </a:r>
          </a:p>
        </p:txBody>
      </p:sp>
      <p:sp>
        <p:nvSpPr>
          <p:cNvPr id="68" name="上箭头 67"/>
          <p:cNvSpPr/>
          <p:nvPr/>
        </p:nvSpPr>
        <p:spPr>
          <a:xfrm>
            <a:off x="4291708" y="8164134"/>
            <a:ext cx="449455" cy="470138"/>
          </a:xfrm>
          <a:prstGeom prst="upArrow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上箭头 69"/>
          <p:cNvSpPr/>
          <p:nvPr/>
        </p:nvSpPr>
        <p:spPr>
          <a:xfrm>
            <a:off x="11403259" y="8121923"/>
            <a:ext cx="445841" cy="470139"/>
          </a:xfrm>
          <a:prstGeom prst="upArrow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上箭头 85"/>
          <p:cNvSpPr/>
          <p:nvPr/>
        </p:nvSpPr>
        <p:spPr>
          <a:xfrm>
            <a:off x="11244229" y="10036142"/>
            <a:ext cx="458481" cy="597372"/>
          </a:xfrm>
          <a:prstGeom prst="upArrow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87907" y="12628079"/>
            <a:ext cx="14020426" cy="760745"/>
            <a:chOff x="1133733" y="12750306"/>
            <a:chExt cx="14020426" cy="760745"/>
          </a:xfrm>
        </p:grpSpPr>
        <p:grpSp>
          <p:nvGrpSpPr>
            <p:cNvPr id="60" name="组合 59"/>
            <p:cNvGrpSpPr/>
            <p:nvPr/>
          </p:nvGrpSpPr>
          <p:grpSpPr>
            <a:xfrm>
              <a:off x="1133733" y="12750306"/>
              <a:ext cx="14020426" cy="760647"/>
              <a:chOff x="2005566" y="4735179"/>
              <a:chExt cx="9267661" cy="562562"/>
            </a:xfrm>
          </p:grpSpPr>
          <p:grpSp>
            <p:nvGrpSpPr>
              <p:cNvPr id="81" name="组合 80"/>
              <p:cNvGrpSpPr/>
              <p:nvPr/>
            </p:nvGrpSpPr>
            <p:grpSpPr>
              <a:xfrm>
                <a:off x="2005566" y="4735179"/>
                <a:ext cx="4078827" cy="562562"/>
                <a:chOff x="2005568" y="4635241"/>
                <a:chExt cx="4078827" cy="562562"/>
              </a:xfrm>
            </p:grpSpPr>
            <p:sp>
              <p:nvSpPr>
                <p:cNvPr id="83" name="圆角矩形 82"/>
                <p:cNvSpPr/>
                <p:nvPr/>
              </p:nvSpPr>
              <p:spPr>
                <a:xfrm>
                  <a:off x="2005568" y="4635241"/>
                  <a:ext cx="4078827" cy="562562"/>
                </a:xfrm>
                <a:prstGeom prst="roundRect">
                  <a:avLst/>
                </a:prstGeom>
                <a:solidFill>
                  <a:srgbClr val="5B9BD5">
                    <a:lumMod val="20000"/>
                    <a:lumOff val="80000"/>
                  </a:srgbClr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1200" cap="none" spc="0" normalizeH="0" baseline="0" noProof="0" dirty="0" err="1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Nydus</a:t>
                  </a:r>
                  <a:r>
                    <a:rPr kumimoji="0" lang="zh-CN" altLang="en-US" sz="2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消息队列</a:t>
                  </a: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xmlns="" id="{BE940E07-1824-4759-A936-9AED7482D578}"/>
                    </a:ext>
                  </a:extLst>
                </p:cNvPr>
                <p:cNvSpPr/>
                <p:nvPr/>
              </p:nvSpPr>
              <p:spPr>
                <a:xfrm>
                  <a:off x="2324147" y="4762733"/>
                  <a:ext cx="738439" cy="328213"/>
                </a:xfrm>
                <a:prstGeom prst="rect">
                  <a:avLst/>
                </a:prstGeom>
                <a:solidFill>
                  <a:srgbClr val="E7E6E6">
                    <a:lumMod val="75000"/>
                    <a:alpha val="50196"/>
                  </a:srgb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111677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CN" altLang="en-US" sz="2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Kaiti SC" charset="-122"/>
                    </a:rPr>
                    <a:t>私信</a:t>
                  </a: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xmlns="" id="{BE940E07-1824-4759-A936-9AED7482D578}"/>
                    </a:ext>
                  </a:extLst>
                </p:cNvPr>
                <p:cNvSpPr/>
                <p:nvPr/>
              </p:nvSpPr>
              <p:spPr>
                <a:xfrm>
                  <a:off x="4987935" y="4760139"/>
                  <a:ext cx="744969" cy="330808"/>
                </a:xfrm>
                <a:prstGeom prst="rect">
                  <a:avLst/>
                </a:prstGeom>
                <a:solidFill>
                  <a:srgbClr val="E7E6E6">
                    <a:lumMod val="75000"/>
                    <a:alpha val="50196"/>
                  </a:srgb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111677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CN" altLang="en-US" sz="2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Kaiti SC" charset="-122"/>
                    </a:rPr>
                    <a:t>反馈</a:t>
                  </a:r>
                </a:p>
              </p:txBody>
            </p:sp>
          </p:grpSp>
          <p:sp>
            <p:nvSpPr>
              <p:cNvPr id="82" name="文本框 81"/>
              <p:cNvSpPr txBox="1"/>
              <p:nvPr/>
            </p:nvSpPr>
            <p:spPr>
              <a:xfrm>
                <a:off x="9795925" y="4819175"/>
                <a:ext cx="1477302" cy="341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原始数据</a:t>
                </a:r>
              </a:p>
            </p:txBody>
          </p:sp>
        </p:grpSp>
        <p:sp>
          <p:nvSpPr>
            <p:cNvPr id="115" name="圆角矩形 114"/>
            <p:cNvSpPr/>
            <p:nvPr/>
          </p:nvSpPr>
          <p:spPr>
            <a:xfrm>
              <a:off x="7443212" y="12750404"/>
              <a:ext cx="4751079" cy="760647"/>
            </a:xfrm>
            <a:prstGeom prst="round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1200" noProof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爬虫</a:t>
              </a:r>
              <a:endPara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xmlns="" id="{BE940E07-1824-4759-A936-9AED7482D578}"/>
                </a:ext>
              </a:extLst>
            </p:cNvPr>
            <p:cNvSpPr/>
            <p:nvPr/>
          </p:nvSpPr>
          <p:spPr>
            <a:xfrm>
              <a:off x="7545742" y="12896639"/>
              <a:ext cx="877248" cy="454028"/>
            </a:xfrm>
            <a:prstGeom prst="rect">
              <a:avLst/>
            </a:prstGeom>
            <a:solidFill>
              <a:srgbClr val="E7E6E6">
                <a:lumMod val="75000"/>
                <a:alpha val="50196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11167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iti SC" charset="-122"/>
                </a:rPr>
                <a:t>微博</a:t>
              </a:r>
              <a:endPara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Kaiti SC" charset="-122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xmlns="" id="{BE940E07-1824-4759-A936-9AED7482D578}"/>
                </a:ext>
              </a:extLst>
            </p:cNvPr>
            <p:cNvSpPr/>
            <p:nvPr/>
          </p:nvSpPr>
          <p:spPr>
            <a:xfrm>
              <a:off x="8561942" y="12913490"/>
              <a:ext cx="999890" cy="412054"/>
            </a:xfrm>
            <a:prstGeom prst="rect">
              <a:avLst/>
            </a:prstGeom>
            <a:solidFill>
              <a:srgbClr val="E7E6E6">
                <a:lumMod val="75000"/>
                <a:alpha val="50196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11167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kern="1200" noProof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iti SC" charset="-122"/>
                </a:rPr>
                <a:t>贴吧</a:t>
              </a:r>
              <a:endPara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Kaiti SC" charset="-122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xmlns="" id="{BE940E07-1824-4759-A936-9AED7482D578}"/>
                </a:ext>
              </a:extLst>
            </p:cNvPr>
            <p:cNvSpPr/>
            <p:nvPr/>
          </p:nvSpPr>
          <p:spPr>
            <a:xfrm>
              <a:off x="10277200" y="12924641"/>
              <a:ext cx="1769265" cy="441831"/>
            </a:xfrm>
            <a:prstGeom prst="rect">
              <a:avLst/>
            </a:prstGeom>
            <a:solidFill>
              <a:srgbClr val="E7E6E6">
                <a:lumMod val="75000"/>
                <a:alpha val="50196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11167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kern="1200" dirty="0" err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iti SC" charset="-122"/>
                </a:rPr>
                <a:t>appStore</a:t>
              </a:r>
              <a:endPara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Kaiti SC" charset="-122"/>
              </a:endParaRPr>
            </a:p>
          </p:txBody>
        </p:sp>
      </p:grpSp>
      <p:sp>
        <p:nvSpPr>
          <p:cNvPr id="119" name="圆角矩形 118"/>
          <p:cNvSpPr/>
          <p:nvPr/>
        </p:nvSpPr>
        <p:spPr>
          <a:xfrm>
            <a:off x="7525636" y="10814931"/>
            <a:ext cx="5009915" cy="965868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iti SC" charset="-122"/>
              </a:rPr>
              <a:t>关键词黑名单去除无关信息</a:t>
            </a:r>
            <a:endParaRPr kumimoji="1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Kaiti SC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327343" y="8742198"/>
            <a:ext cx="15707708" cy="1439787"/>
            <a:chOff x="972603" y="9103517"/>
            <a:chExt cx="15707708" cy="1439787"/>
          </a:xfrm>
        </p:grpSpPr>
        <p:sp>
          <p:nvSpPr>
            <p:cNvPr id="59" name="圆角矩形 58"/>
            <p:cNvSpPr/>
            <p:nvPr/>
          </p:nvSpPr>
          <p:spPr>
            <a:xfrm>
              <a:off x="10045184" y="9113633"/>
              <a:ext cx="2491005" cy="1266168"/>
            </a:xfrm>
            <a:prstGeom prst="round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Kaiti SC" charset="-122"/>
                </a:rPr>
                <a:t>切词</a:t>
              </a: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972603" y="9103517"/>
              <a:ext cx="8681906" cy="1281725"/>
              <a:chOff x="1877902" y="3266309"/>
              <a:chExt cx="2623862" cy="1095200"/>
            </a:xfrm>
          </p:grpSpPr>
          <p:sp>
            <p:nvSpPr>
              <p:cNvPr id="75" name="圆角矩形 74"/>
              <p:cNvSpPr/>
              <p:nvPr/>
            </p:nvSpPr>
            <p:spPr>
              <a:xfrm>
                <a:off x="1877902" y="3266309"/>
                <a:ext cx="2623862" cy="1095200"/>
              </a:xfrm>
              <a:prstGeom prst="round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Kaiti SC" charset="-122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2290430" y="3403543"/>
                <a:ext cx="422509" cy="71006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b="1" kern="12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业务</a:t>
                </a:r>
                <a:r>
                  <a:rPr kumimoji="0" lang="zh-CN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聚类模型</a:t>
                </a:r>
              </a:p>
            </p:txBody>
          </p:sp>
        </p:grp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xmlns="" id="{BE940E07-1824-4759-A936-9AED7482D578}"/>
                </a:ext>
              </a:extLst>
            </p:cNvPr>
            <p:cNvSpPr/>
            <p:nvPr/>
          </p:nvSpPr>
          <p:spPr>
            <a:xfrm>
              <a:off x="4609886" y="9317865"/>
              <a:ext cx="1764019" cy="545938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1116774" hangingPunct="1"/>
              <a:r>
                <a:rPr lang="en-US" altLang="zh-CN" sz="2400" b="1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NLP</a:t>
              </a:r>
              <a:r>
                <a:rPr lang="zh-CN" altLang="en-US" sz="2400" b="1" kern="12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语义分析</a:t>
              </a:r>
              <a:endParaRPr lang="zh-CN" altLang="en-US" sz="24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2899018" y="9342975"/>
              <a:ext cx="37812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NLP</a:t>
              </a: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：业务分析、情感分析切词：补充聚类关键词</a:t>
              </a:r>
              <a:r>
                <a:rPr kumimoji="0" lang="en-US" altLang="zh-CN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+top</a:t>
              </a: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关键词监控</a:t>
              </a: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7127409" y="9286337"/>
              <a:ext cx="1395015" cy="8309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1200" noProof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情感</a:t>
              </a: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聚类模型</a:t>
              </a:r>
            </a:p>
          </p:txBody>
        </p:sp>
      </p:grpSp>
      <p:sp>
        <p:nvSpPr>
          <p:cNvPr id="122" name="上箭头 121"/>
          <p:cNvSpPr/>
          <p:nvPr/>
        </p:nvSpPr>
        <p:spPr>
          <a:xfrm>
            <a:off x="3113872" y="9769930"/>
            <a:ext cx="407826" cy="1005099"/>
          </a:xfrm>
          <a:prstGeom prst="upArrow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235325" y="7060348"/>
            <a:ext cx="14610427" cy="1205955"/>
            <a:chOff x="854325" y="7418818"/>
            <a:chExt cx="14610427" cy="1205955"/>
          </a:xfrm>
        </p:grpSpPr>
        <p:grpSp>
          <p:nvGrpSpPr>
            <p:cNvPr id="62" name="组合 61"/>
            <p:cNvGrpSpPr/>
            <p:nvPr/>
          </p:nvGrpSpPr>
          <p:grpSpPr>
            <a:xfrm>
              <a:off x="854325" y="7424259"/>
              <a:ext cx="14610427" cy="1200514"/>
              <a:chOff x="1881748" y="1915838"/>
              <a:chExt cx="10236836" cy="806223"/>
            </a:xfrm>
          </p:grpSpPr>
          <p:sp>
            <p:nvSpPr>
              <p:cNvPr id="77" name="流程图: 磁盘 76">
                <a:extLst>
                  <a:ext uri="{FF2B5EF4-FFF2-40B4-BE49-F238E27FC236}">
                    <a16:creationId xmlns:a16="http://schemas.microsoft.com/office/drawing/2014/main" xmlns="" id="{9ED9B900-0E53-4FDD-822A-630F97730669}"/>
                  </a:ext>
                </a:extLst>
              </p:cNvPr>
              <p:cNvSpPr/>
              <p:nvPr/>
            </p:nvSpPr>
            <p:spPr>
              <a:xfrm>
                <a:off x="1881748" y="1915838"/>
                <a:ext cx="3848909" cy="649804"/>
              </a:xfrm>
              <a:prstGeom prst="flowChartMagneticDisk">
                <a:avLst/>
              </a:prstGeom>
              <a:solidFill>
                <a:srgbClr val="ED7D31">
                  <a:lumMod val="40000"/>
                  <a:lumOff val="60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 打标反馈数据</a:t>
                </a:r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10268368" y="2163993"/>
                <a:ext cx="1850216" cy="558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聚类数据</a:t>
                </a:r>
                <a:r>
                  <a:rPr kumimoji="0" lang="en-US" altLang="zh-CN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+</a:t>
                </a:r>
                <a:r>
                  <a:rPr kumimoji="0" lang="zh-CN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关键词数据</a:t>
                </a:r>
              </a:p>
            </p:txBody>
          </p:sp>
        </p:grpSp>
        <p:sp>
          <p:nvSpPr>
            <p:cNvPr id="123" name="流程图: 磁盘 122">
              <a:extLst>
                <a:ext uri="{FF2B5EF4-FFF2-40B4-BE49-F238E27FC236}">
                  <a16:creationId xmlns:a16="http://schemas.microsoft.com/office/drawing/2014/main" xmlns="" id="{9ED9B900-0E53-4FDD-822A-630F97730669}"/>
                </a:ext>
              </a:extLst>
            </p:cNvPr>
            <p:cNvSpPr/>
            <p:nvPr/>
          </p:nvSpPr>
          <p:spPr>
            <a:xfrm>
              <a:off x="9837033" y="7418818"/>
              <a:ext cx="2648732" cy="967597"/>
            </a:xfrm>
            <a:prstGeom prst="flowChartMagneticDisk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关键</a:t>
              </a:r>
              <a:r>
                <a:rPr lang="zh-CN" altLang="en-US" sz="2400" b="1" kern="12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词数据</a:t>
              </a:r>
              <a:endPara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4" name="流程图: 磁盘 123">
              <a:extLst>
                <a:ext uri="{FF2B5EF4-FFF2-40B4-BE49-F238E27FC236}">
                  <a16:creationId xmlns:a16="http://schemas.microsoft.com/office/drawing/2014/main" xmlns="" id="{9ED9B900-0E53-4FDD-822A-630F97730669}"/>
                </a:ext>
              </a:extLst>
            </p:cNvPr>
            <p:cNvSpPr/>
            <p:nvPr/>
          </p:nvSpPr>
          <p:spPr>
            <a:xfrm>
              <a:off x="6659519" y="7431653"/>
              <a:ext cx="2968730" cy="926050"/>
            </a:xfrm>
            <a:prstGeom prst="flowChartMagneticDisk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1200" noProof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业务聚类关键词数据</a:t>
              </a:r>
              <a:endPara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6" name="上箭头 125"/>
          <p:cNvSpPr/>
          <p:nvPr/>
        </p:nvSpPr>
        <p:spPr>
          <a:xfrm rot="18123036">
            <a:off x="9892939" y="7972079"/>
            <a:ext cx="441405" cy="759162"/>
          </a:xfrm>
          <a:prstGeom prst="upArrow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3231309" y="6199802"/>
            <a:ext cx="2351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数据展示和查询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9" name="上箭头 128"/>
          <p:cNvSpPr/>
          <p:nvPr/>
        </p:nvSpPr>
        <p:spPr>
          <a:xfrm>
            <a:off x="7999916" y="9769929"/>
            <a:ext cx="458284" cy="1024473"/>
          </a:xfrm>
          <a:prstGeom prst="upArrow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  <p:sp>
        <p:nvSpPr>
          <p:cNvPr id="48" name="上箭头 47"/>
          <p:cNvSpPr/>
          <p:nvPr/>
        </p:nvSpPr>
        <p:spPr>
          <a:xfrm>
            <a:off x="7115893" y="11909660"/>
            <a:ext cx="409743" cy="488311"/>
          </a:xfrm>
          <a:prstGeom prst="upArrow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4817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D3FA768-E052-4ED3-B869-D85248F4D971}"/>
              </a:ext>
            </a:extLst>
          </p:cNvPr>
          <p:cNvSpPr/>
          <p:nvPr/>
        </p:nvSpPr>
        <p:spPr>
          <a:xfrm>
            <a:off x="231752" y="1152868"/>
            <a:ext cx="85693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舆情分析模型</a:t>
            </a:r>
            <a:endParaRPr lang="en-US" altLang="zh-CN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14" y="5243040"/>
            <a:ext cx="7197378" cy="77535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7301" y="2773920"/>
            <a:ext cx="1226982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语义分析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：准确率高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缺点：模型训练成本高，训练集越充分、预测准确率越高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598254" y="5728995"/>
            <a:ext cx="4068874" cy="6875757"/>
            <a:chOff x="15506764" y="5710690"/>
            <a:chExt cx="4068874" cy="687575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BE940E07-1824-4759-A936-9AED7482D578}"/>
                </a:ext>
              </a:extLst>
            </p:cNvPr>
            <p:cNvSpPr/>
            <p:nvPr/>
          </p:nvSpPr>
          <p:spPr>
            <a:xfrm>
              <a:off x="16096130" y="5710690"/>
              <a:ext cx="909369" cy="100367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116774"/>
              <a:r>
                <a:rPr kumimoji="1"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iti SC" charset="-122"/>
                </a:rPr>
                <a:t>原始数据</a:t>
              </a:r>
              <a:endPara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Kaiti SC" charset="-122"/>
              </a:endParaRPr>
            </a:p>
          </p:txBody>
        </p:sp>
        <p:sp>
          <p:nvSpPr>
            <p:cNvPr id="28" name="右箭头 27"/>
            <p:cNvSpPr/>
            <p:nvPr/>
          </p:nvSpPr>
          <p:spPr>
            <a:xfrm rot="5400000">
              <a:off x="16269467" y="6877176"/>
              <a:ext cx="562698" cy="276150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右箭头 28"/>
            <p:cNvSpPr/>
            <p:nvPr/>
          </p:nvSpPr>
          <p:spPr>
            <a:xfrm rot="16200000">
              <a:off x="18571931" y="10712009"/>
              <a:ext cx="583029" cy="277029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右箭头 29"/>
            <p:cNvSpPr/>
            <p:nvPr/>
          </p:nvSpPr>
          <p:spPr>
            <a:xfrm>
              <a:off x="17540110" y="11452148"/>
              <a:ext cx="496562" cy="261241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xmlns="" id="{BE940E07-1824-4759-A936-9AED7482D578}"/>
                </a:ext>
              </a:extLst>
            </p:cNvPr>
            <p:cNvSpPr/>
            <p:nvPr/>
          </p:nvSpPr>
          <p:spPr>
            <a:xfrm>
              <a:off x="16003326" y="10559010"/>
              <a:ext cx="940795" cy="100367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116774"/>
              <a:r>
                <a:rPr kumimoji="1"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Kaiti SC" charset="-122"/>
                </a:rPr>
                <a:t>训练集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xmlns="" id="{BE940E07-1824-4759-A936-9AED7482D578}"/>
                </a:ext>
              </a:extLst>
            </p:cNvPr>
            <p:cNvSpPr/>
            <p:nvPr/>
          </p:nvSpPr>
          <p:spPr>
            <a:xfrm>
              <a:off x="16473724" y="11582769"/>
              <a:ext cx="940795" cy="100367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116774"/>
              <a:r>
                <a:rPr kumimoji="1"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Kaiti SC" charset="-122"/>
                </a:rPr>
                <a:t>测试集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BE940E07-1824-4759-A936-9AED7482D578}"/>
                </a:ext>
              </a:extLst>
            </p:cNvPr>
            <p:cNvSpPr/>
            <p:nvPr/>
          </p:nvSpPr>
          <p:spPr>
            <a:xfrm>
              <a:off x="15506764" y="11582769"/>
              <a:ext cx="940795" cy="100367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116774"/>
              <a:r>
                <a:rPr kumimoji="1"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iti SC" charset="-122"/>
                </a:rPr>
                <a:t>验证集</a:t>
              </a:r>
              <a:endPara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Kaiti SC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18215888" y="11228208"/>
              <a:ext cx="1226688" cy="842619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切</a:t>
              </a:r>
              <a:r>
                <a:rPr lang="zh-CN" altLang="en-US" sz="2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词</a:t>
              </a:r>
              <a:endPara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18152582" y="9643516"/>
              <a:ext cx="1423056" cy="84261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去停用词</a:t>
              </a:r>
              <a:endPara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BE940E07-1824-4759-A936-9AED7482D578}"/>
                </a:ext>
              </a:extLst>
            </p:cNvPr>
            <p:cNvSpPr/>
            <p:nvPr/>
          </p:nvSpPr>
          <p:spPr>
            <a:xfrm>
              <a:off x="18393711" y="6212529"/>
              <a:ext cx="940795" cy="100367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116774"/>
              <a:r>
                <a:rPr kumimoji="1"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iti SC" charset="-122"/>
                </a:rPr>
                <a:t>可用模型</a:t>
              </a:r>
              <a:endPara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Kaiti SC" charset="-122"/>
              </a:endParaRPr>
            </a:p>
          </p:txBody>
        </p:sp>
        <p:sp>
          <p:nvSpPr>
            <p:cNvPr id="37" name="右箭头 36"/>
            <p:cNvSpPr/>
            <p:nvPr/>
          </p:nvSpPr>
          <p:spPr>
            <a:xfrm rot="5400000">
              <a:off x="16269467" y="8433812"/>
              <a:ext cx="562698" cy="276150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15746481" y="7342128"/>
              <a:ext cx="1423056" cy="84261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数据归类打标</a:t>
              </a: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15746481" y="8953569"/>
              <a:ext cx="1423056" cy="84261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数据分类</a:t>
              </a: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18117703" y="8008553"/>
              <a:ext cx="1423056" cy="84261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模型训练验证</a:t>
              </a:r>
            </a:p>
          </p:txBody>
        </p:sp>
        <p:sp>
          <p:nvSpPr>
            <p:cNvPr id="41" name="右箭头 40"/>
            <p:cNvSpPr/>
            <p:nvPr/>
          </p:nvSpPr>
          <p:spPr>
            <a:xfrm rot="5400000">
              <a:off x="16269467" y="10066709"/>
              <a:ext cx="562698" cy="276150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右箭头 41"/>
            <p:cNvSpPr/>
            <p:nvPr/>
          </p:nvSpPr>
          <p:spPr>
            <a:xfrm rot="16200000">
              <a:off x="18571931" y="7469906"/>
              <a:ext cx="583029" cy="277029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右箭头 42"/>
            <p:cNvSpPr/>
            <p:nvPr/>
          </p:nvSpPr>
          <p:spPr>
            <a:xfrm rot="16200000">
              <a:off x="18571935" y="9104884"/>
              <a:ext cx="583029" cy="277029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541679"/>
              </p:ext>
            </p:extLst>
          </p:nvPr>
        </p:nvGraphicFramePr>
        <p:xfrm>
          <a:off x="13172749" y="5337166"/>
          <a:ext cx="6310026" cy="76594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0196"/>
                <a:gridCol w="1262116"/>
                <a:gridCol w="2727714"/>
              </a:tblGrid>
              <a:tr h="538795"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模型</a:t>
                      </a:r>
                      <a:endParaRPr lang="zh-CN" altLang="en-US" b="1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准确率</a:t>
                      </a:r>
                      <a:endParaRPr lang="zh-CN" altLang="en-US" b="1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备注</a:t>
                      </a:r>
                      <a:endParaRPr lang="zh-CN" altLang="en-US" b="1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866004">
                <a:tc>
                  <a:txBody>
                    <a:bodyPr/>
                    <a:lstStyle/>
                    <a:p>
                      <a:r>
                        <a:rPr lang="en-US" altLang="zh-CN" b="1" dirty="0" err="1" smtClean="0"/>
                        <a:t>TextCNN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91.22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Kim2014</a:t>
                      </a:r>
                      <a:r>
                        <a:rPr lang="zh-CN" altLang="en-US" b="1" dirty="0" smtClean="0"/>
                        <a:t>经典的</a:t>
                      </a:r>
                      <a:r>
                        <a:rPr lang="en-US" altLang="zh-CN" b="1" dirty="0" smtClean="0"/>
                        <a:t>CNN</a:t>
                      </a:r>
                      <a:r>
                        <a:rPr lang="zh-CN" altLang="en-US" b="1" dirty="0" smtClean="0"/>
                        <a:t>文本分类</a:t>
                      </a:r>
                      <a:endParaRPr lang="zh-CN" altLang="en-US" b="1" dirty="0"/>
                    </a:p>
                  </a:txBody>
                  <a:tcPr/>
                </a:tc>
              </a:tr>
              <a:tr h="769802">
                <a:tc>
                  <a:txBody>
                    <a:bodyPr/>
                    <a:lstStyle/>
                    <a:p>
                      <a:pPr marL="0" marR="0" lvl="0" indent="0" algn="ctr" defTabSz="8215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err="1" smtClean="0"/>
                        <a:t>TextRNN</a:t>
                      </a:r>
                      <a:endParaRPr lang="zh-CN" alt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91.12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err="1" smtClean="0"/>
                        <a:t>BiLSTM</a:t>
                      </a:r>
                      <a:endParaRPr lang="zh-CN" altLang="en-US" b="1" dirty="0"/>
                    </a:p>
                  </a:txBody>
                  <a:tcPr/>
                </a:tc>
              </a:tr>
              <a:tr h="769802">
                <a:tc>
                  <a:txBody>
                    <a:bodyPr/>
                    <a:lstStyle/>
                    <a:p>
                      <a:pPr marL="0" marR="0" lvl="0" indent="0" algn="ctr" defTabSz="8215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err="1" smtClean="0"/>
                        <a:t>TextRNN_Att</a:t>
                      </a:r>
                      <a:endParaRPr lang="en-US" altLang="zh-CN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90.90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215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err="1" smtClean="0"/>
                        <a:t>BiLSTM+Attention</a:t>
                      </a:r>
                      <a:endParaRPr lang="zh-CN" altLang="en-US" b="1" dirty="0" smtClean="0"/>
                    </a:p>
                  </a:txBody>
                  <a:tcPr/>
                </a:tc>
              </a:tr>
              <a:tr h="769802">
                <a:tc>
                  <a:txBody>
                    <a:bodyPr/>
                    <a:lstStyle/>
                    <a:p>
                      <a:pPr marL="0" marR="0" lvl="0" indent="0" algn="ctr" defTabSz="8215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err="1" smtClean="0"/>
                        <a:t>TextRCNN</a:t>
                      </a:r>
                      <a:endParaRPr lang="zh-CN" alt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91.54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215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err="1" smtClean="0"/>
                        <a:t>BiLSTM</a:t>
                      </a:r>
                      <a:r>
                        <a:rPr lang="en-US" altLang="zh-CN" b="1" dirty="0" smtClean="0"/>
                        <a:t>+</a:t>
                      </a:r>
                      <a:r>
                        <a:rPr lang="zh-CN" altLang="en-US" b="1" dirty="0" smtClean="0"/>
                        <a:t>池化</a:t>
                      </a:r>
                    </a:p>
                  </a:txBody>
                  <a:tcPr/>
                </a:tc>
              </a:tr>
              <a:tr h="866004">
                <a:tc>
                  <a:txBody>
                    <a:bodyPr/>
                    <a:lstStyle/>
                    <a:p>
                      <a:r>
                        <a:rPr lang="en-US" altLang="zh-CN" b="1" dirty="0" err="1" smtClean="0"/>
                        <a:t>FastText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92.23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err="1" smtClean="0"/>
                        <a:t>Bow+bigram+trigram</a:t>
                      </a:r>
                      <a:endParaRPr lang="zh-CN" altLang="en-US" b="1" dirty="0"/>
                    </a:p>
                  </a:txBody>
                  <a:tcPr/>
                </a:tc>
              </a:tr>
              <a:tr h="769802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DPCNN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91.25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深层金字塔</a:t>
                      </a:r>
                      <a:r>
                        <a:rPr lang="en-US" altLang="zh-CN" b="1" dirty="0" smtClean="0"/>
                        <a:t>CNN</a:t>
                      </a:r>
                      <a:endParaRPr lang="zh-CN" altLang="en-US" b="1" dirty="0"/>
                    </a:p>
                  </a:txBody>
                  <a:tcPr/>
                </a:tc>
              </a:tr>
              <a:tr h="769802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Transformer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89.91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效果较差</a:t>
                      </a:r>
                      <a:endParaRPr lang="zh-CN" altLang="en-US" b="1" dirty="0"/>
                    </a:p>
                  </a:txBody>
                  <a:tcPr/>
                </a:tc>
              </a:tr>
              <a:tr h="769802">
                <a:tc>
                  <a:txBody>
                    <a:bodyPr/>
                    <a:lstStyle/>
                    <a:p>
                      <a:r>
                        <a:rPr lang="en-US" altLang="zh-CN" b="1" dirty="0" err="1" smtClean="0"/>
                        <a:t>bert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94.83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err="1" smtClean="0"/>
                        <a:t>Bert+fc</a:t>
                      </a:r>
                      <a:endParaRPr lang="zh-CN" altLang="en-US" b="1" dirty="0"/>
                    </a:p>
                  </a:txBody>
                  <a:tcPr/>
                </a:tc>
              </a:tr>
              <a:tr h="769802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ERNIE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94.61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略差于</a:t>
                      </a:r>
                      <a:r>
                        <a:rPr lang="en-US" altLang="zh-CN" b="1" dirty="0" err="1" smtClean="0"/>
                        <a:t>bert</a:t>
                      </a:r>
                      <a:endParaRPr lang="zh-CN" alt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</p:spTree>
    <p:extLst>
      <p:ext uri="{BB962C8B-B14F-4D97-AF65-F5344CB8AC3E}">
        <p14:creationId xmlns:p14="http://schemas.microsoft.com/office/powerpoint/2010/main" val="9497346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D3FA768-E052-4ED3-B869-D85248F4D971}"/>
              </a:ext>
            </a:extLst>
          </p:cNvPr>
          <p:cNvSpPr/>
          <p:nvPr/>
        </p:nvSpPr>
        <p:spPr>
          <a:xfrm>
            <a:off x="231752" y="1152868"/>
            <a:ext cx="85693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业务聚类分析模型</a:t>
            </a:r>
            <a:endParaRPr lang="en-US" altLang="zh-CN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0176" y="2864681"/>
            <a:ext cx="118590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数据来源：推荐聚类的用户反馈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聚类：风格不喜欢，推荐类型单一，推荐重复，推荐错误，建议类等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个类别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结论：验证集：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78%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；测试集：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77%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787108" y="6813892"/>
            <a:ext cx="12154860" cy="5876938"/>
            <a:chOff x="75654" y="1650231"/>
            <a:chExt cx="7154754" cy="2689353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54" y="1650231"/>
              <a:ext cx="7154754" cy="2689353"/>
            </a:xfrm>
            <a:prstGeom prst="rect">
              <a:avLst/>
            </a:prstGeom>
          </p:spPr>
        </p:pic>
        <p:sp>
          <p:nvSpPr>
            <p:cNvPr id="46" name="圆角矩形 45"/>
            <p:cNvSpPr/>
            <p:nvPr/>
          </p:nvSpPr>
          <p:spPr>
            <a:xfrm>
              <a:off x="2296168" y="4050706"/>
              <a:ext cx="3730843" cy="27225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5267" y="8427684"/>
            <a:ext cx="6956612" cy="4964466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13025267" y="3401530"/>
            <a:ext cx="6956612" cy="5026154"/>
            <a:chOff x="3848902" y="3695787"/>
            <a:chExt cx="3716464" cy="2698255"/>
          </a:xfrm>
        </p:grpSpPr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8902" y="3695787"/>
              <a:ext cx="3716464" cy="2698255"/>
            </a:xfrm>
            <a:prstGeom prst="rect">
              <a:avLst/>
            </a:prstGeom>
          </p:spPr>
        </p:pic>
        <p:sp>
          <p:nvSpPr>
            <p:cNvPr id="50" name="圆角矩形 49"/>
            <p:cNvSpPr/>
            <p:nvPr/>
          </p:nvSpPr>
          <p:spPr>
            <a:xfrm>
              <a:off x="3937905" y="5666652"/>
              <a:ext cx="3627461" cy="22355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</p:spTree>
    <p:extLst>
      <p:ext uri="{BB962C8B-B14F-4D97-AF65-F5344CB8AC3E}">
        <p14:creationId xmlns:p14="http://schemas.microsoft.com/office/powerpoint/2010/main" val="26911420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D3FA768-E052-4ED3-B869-D85248F4D971}"/>
              </a:ext>
            </a:extLst>
          </p:cNvPr>
          <p:cNvSpPr/>
          <p:nvPr/>
        </p:nvSpPr>
        <p:spPr>
          <a:xfrm>
            <a:off x="231751" y="1152868"/>
            <a:ext cx="122202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的聚类</a:t>
            </a:r>
            <a:r>
              <a:rPr lang="en-US" altLang="zh-CN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关键词查询</a:t>
            </a:r>
            <a:endParaRPr lang="en-US" altLang="zh-CN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4" y="2817133"/>
            <a:ext cx="19340751" cy="110980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1" y="2817134"/>
            <a:ext cx="19383375" cy="110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010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D3FA768-E052-4ED3-B869-D85248F4D971}"/>
              </a:ext>
            </a:extLst>
          </p:cNvPr>
          <p:cNvSpPr/>
          <p:nvPr/>
        </p:nvSpPr>
        <p:spPr>
          <a:xfrm>
            <a:off x="231752" y="1152868"/>
            <a:ext cx="125967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r>
              <a:rPr lang="en-US" altLang="zh-CN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关键词趋势</a:t>
            </a:r>
            <a:endParaRPr lang="en-US" altLang="zh-CN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43" y="2743200"/>
            <a:ext cx="19271308" cy="10934700"/>
          </a:xfrm>
          <a:prstGeom prst="rect">
            <a:avLst/>
          </a:prstGeom>
        </p:spPr>
      </p:pic>
      <p:sp>
        <p:nvSpPr>
          <p:cNvPr id="5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</p:spTree>
    <p:extLst>
      <p:ext uri="{BB962C8B-B14F-4D97-AF65-F5344CB8AC3E}">
        <p14:creationId xmlns:p14="http://schemas.microsoft.com/office/powerpoint/2010/main" val="12044258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D3FA768-E052-4ED3-B869-D85248F4D971}"/>
              </a:ext>
            </a:extLst>
          </p:cNvPr>
          <p:cNvSpPr/>
          <p:nvPr/>
        </p:nvSpPr>
        <p:spPr>
          <a:xfrm>
            <a:off x="97281" y="1102955"/>
            <a:ext cx="122067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方数据舆情</a:t>
            </a:r>
            <a:endParaRPr lang="en-US" altLang="zh-CN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16" y="3116150"/>
            <a:ext cx="18740410" cy="10024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74" y="3056904"/>
            <a:ext cx="18740410" cy="99504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39" y="3159930"/>
            <a:ext cx="18781680" cy="1054991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24" y="3057611"/>
            <a:ext cx="19158110" cy="108697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227" y="3219176"/>
            <a:ext cx="19239707" cy="1043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880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4779878" y="5636233"/>
            <a:ext cx="11751511" cy="183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914400" hangingPunct="1">
              <a:lnSpc>
                <a:spcPct val="150000"/>
              </a:lnSpc>
            </a:pPr>
            <a:r>
              <a:rPr lang="en-US" altLang="zh-CN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Step4</a:t>
            </a: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：聚类准确性提升后，</a:t>
            </a: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如何提升</a:t>
            </a:r>
            <a:r>
              <a:rPr lang="en-US" altLang="zh-CN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IM</a:t>
            </a: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舆情分类信息推送的有效性？</a:t>
            </a:r>
            <a:endParaRPr lang="en-US" altLang="zh-CN" sz="4000" b="1" kern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9878" y="8770195"/>
            <a:ext cx="92961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hangingPunct="1">
              <a:lnSpc>
                <a:spcPct val="150000"/>
              </a:lnSpc>
            </a:pPr>
            <a:r>
              <a:rPr lang="zh-CN" altLang="en-US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基于聚类和关键词的消息订阅</a:t>
            </a:r>
            <a:r>
              <a:rPr lang="en-US" altLang="zh-CN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监控告警</a:t>
            </a:r>
            <a:endParaRPr lang="en-US" altLang="zh-CN" sz="40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</p:spTree>
    <p:extLst>
      <p:ext uri="{BB962C8B-B14F-4D97-AF65-F5344CB8AC3E}">
        <p14:creationId xmlns:p14="http://schemas.microsoft.com/office/powerpoint/2010/main" val="9188978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合 作 方 案"/>
          <p:cNvSpPr txBox="1"/>
          <p:nvPr/>
        </p:nvSpPr>
        <p:spPr>
          <a:xfrm>
            <a:off x="580212" y="4379242"/>
            <a:ext cx="18816045" cy="334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10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如何打造智能化的舆情监控</a:t>
            </a:r>
            <a:r>
              <a:rPr lang="zh-CN" altLang="en-US" dirty="0" smtClean="0">
                <a:solidFill>
                  <a:schemeClr val="tx1"/>
                </a:solidFill>
              </a:rPr>
              <a:t>平台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—</a:t>
            </a:r>
            <a:r>
              <a:rPr lang="zh-CN" altLang="en-US" sz="8000" dirty="0" smtClean="0">
                <a:solidFill>
                  <a:schemeClr val="tx1"/>
                </a:solidFill>
              </a:rPr>
              <a:t>网</a:t>
            </a:r>
            <a:r>
              <a:rPr lang="zh-CN" altLang="en-US" sz="8000" dirty="0">
                <a:solidFill>
                  <a:schemeClr val="tx1"/>
                </a:solidFill>
              </a:rPr>
              <a:t>易云音乐舆情监控</a:t>
            </a:r>
            <a:r>
              <a:rPr lang="zh-CN" altLang="en-US" sz="8000" dirty="0" smtClean="0">
                <a:solidFill>
                  <a:schemeClr val="tx1"/>
                </a:solidFill>
              </a:rPr>
              <a:t>实践</a:t>
            </a:r>
            <a:endParaRPr lang="zh-CN" altLang="en-US" sz="8000" dirty="0">
              <a:solidFill>
                <a:schemeClr val="tx1"/>
              </a:solidFill>
            </a:endParaRPr>
          </a:p>
        </p:txBody>
      </p:sp>
      <p:sp>
        <p:nvSpPr>
          <p:cNvPr id="134" name="合 作 方 案"/>
          <p:cNvSpPr txBox="1"/>
          <p:nvPr/>
        </p:nvSpPr>
        <p:spPr>
          <a:xfrm>
            <a:off x="3042652" y="8420700"/>
            <a:ext cx="1811390" cy="114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65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蒋超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7470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D3FA768-E052-4ED3-B869-D85248F4D971}"/>
              </a:ext>
            </a:extLst>
          </p:cNvPr>
          <p:cNvSpPr/>
          <p:nvPr/>
        </p:nvSpPr>
        <p:spPr>
          <a:xfrm>
            <a:off x="231752" y="1152868"/>
            <a:ext cx="8569368" cy="1660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舆情监控告警</a:t>
            </a:r>
            <a:endParaRPr lang="zh-CN" altLang="en-US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9900" y="2752429"/>
            <a:ext cx="971366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基于聚类和关键词自定制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订阅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：聚类、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：聚类环比、关键字环比、聚类同步、关键字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同比</a:t>
            </a:r>
            <a:endParaRPr lang="en-US" altLang="zh-CN" sz="2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及时性：滑动时间窗口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去重，解决定时告警及时性差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准确性：数量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同环比趋势，解决数量阈值无法体现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趋势</a:t>
            </a:r>
            <a:endParaRPr lang="en-US" altLang="zh-CN" sz="2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告警消息提取：聚类关键词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 1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命中的舆情信息</a:t>
            </a:r>
            <a:endParaRPr lang="en-US" altLang="zh-CN" sz="2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收益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月均发现问题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10+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，第一时间捕获线上严重问题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44301" y="8910021"/>
            <a:ext cx="8102790" cy="4905551"/>
            <a:chOff x="1244301" y="8771821"/>
            <a:chExt cx="8102790" cy="4905551"/>
          </a:xfrm>
        </p:grpSpPr>
        <p:grpSp>
          <p:nvGrpSpPr>
            <p:cNvPr id="37" name="组合 36"/>
            <p:cNvGrpSpPr/>
            <p:nvPr/>
          </p:nvGrpSpPr>
          <p:grpSpPr>
            <a:xfrm>
              <a:off x="1244301" y="8771821"/>
              <a:ext cx="8102790" cy="3883435"/>
              <a:chOff x="6555010" y="2244924"/>
              <a:chExt cx="4198566" cy="1899273"/>
            </a:xfrm>
          </p:grpSpPr>
          <p:sp>
            <p:nvSpPr>
              <p:cNvPr id="38" name="圆柱形 37"/>
              <p:cNvSpPr/>
              <p:nvPr/>
            </p:nvSpPr>
            <p:spPr>
              <a:xfrm rot="5400000">
                <a:off x="6553248" y="2440284"/>
                <a:ext cx="691394" cy="687870"/>
              </a:xfrm>
              <a:prstGeom prst="can">
                <a:avLst/>
              </a:prstGeom>
              <a:solidFill>
                <a:srgbClr val="E7E6E6">
                  <a:lumMod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反馈数据</a:t>
                </a:r>
              </a:p>
            </p:txBody>
          </p:sp>
          <p:sp>
            <p:nvSpPr>
              <p:cNvPr id="39" name="右箭头 38"/>
              <p:cNvSpPr/>
              <p:nvPr/>
            </p:nvSpPr>
            <p:spPr>
              <a:xfrm rot="19188913">
                <a:off x="7763427" y="3238672"/>
                <a:ext cx="427218" cy="143527"/>
              </a:xfrm>
              <a:prstGeom prst="rightArrow">
                <a:avLst/>
              </a:prstGeom>
              <a:solidFill>
                <a:srgbClr val="E7E6E6">
                  <a:lumMod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8009669" y="2244924"/>
                <a:ext cx="1114757" cy="1134175"/>
              </a:xfrm>
              <a:prstGeom prst="diamond">
                <a:avLst/>
              </a:prstGeom>
              <a:solidFill>
                <a:srgbClr val="E7E6E6">
                  <a:lumMod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处理单元</a:t>
                </a:r>
              </a:p>
            </p:txBody>
          </p:sp>
          <p:sp>
            <p:nvSpPr>
              <p:cNvPr id="41" name="圆柱形 40"/>
              <p:cNvSpPr/>
              <p:nvPr/>
            </p:nvSpPr>
            <p:spPr>
              <a:xfrm rot="5400000">
                <a:off x="7005680" y="3451257"/>
                <a:ext cx="691394" cy="687870"/>
              </a:xfrm>
              <a:prstGeom prst="can">
                <a:avLst/>
              </a:prstGeom>
              <a:solidFill>
                <a:srgbClr val="E7E6E6">
                  <a:lumMod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告警策略</a:t>
                </a:r>
                <a:endPara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编辑</a:t>
                </a:r>
                <a:endPara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2" name="右箭头 41"/>
              <p:cNvSpPr/>
              <p:nvPr/>
            </p:nvSpPr>
            <p:spPr>
              <a:xfrm>
                <a:off x="7351377" y="2721822"/>
                <a:ext cx="585669" cy="163263"/>
              </a:xfrm>
              <a:prstGeom prst="rightArrow">
                <a:avLst/>
              </a:prstGeom>
              <a:solidFill>
                <a:srgbClr val="E7E6E6">
                  <a:lumMod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3" name="云形标注 42"/>
              <p:cNvSpPr/>
              <p:nvPr/>
            </p:nvSpPr>
            <p:spPr>
              <a:xfrm>
                <a:off x="9406803" y="2244924"/>
                <a:ext cx="1229386" cy="459007"/>
              </a:xfrm>
              <a:prstGeom prst="cloudCallout">
                <a:avLst>
                  <a:gd name="adj1" fmla="val -70821"/>
                  <a:gd name="adj2" fmla="val 47204"/>
                </a:avLst>
              </a:prstGeom>
              <a:solidFill>
                <a:srgbClr val="E7E6E6">
                  <a:lumMod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告警信息</a:t>
                </a:r>
              </a:p>
            </p:txBody>
          </p:sp>
          <p:sp>
            <p:nvSpPr>
              <p:cNvPr id="44" name="圆柱形 43"/>
              <p:cNvSpPr/>
              <p:nvPr/>
            </p:nvSpPr>
            <p:spPr>
              <a:xfrm rot="5400000">
                <a:off x="9436086" y="3454565"/>
                <a:ext cx="691394" cy="687870"/>
              </a:xfrm>
              <a:prstGeom prst="can">
                <a:avLst/>
              </a:prstGeom>
              <a:solidFill>
                <a:srgbClr val="E7E6E6">
                  <a:lumMod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历史告警信息</a:t>
                </a:r>
              </a:p>
            </p:txBody>
          </p:sp>
          <p:sp>
            <p:nvSpPr>
              <p:cNvPr id="45" name="左右箭头 44"/>
              <p:cNvSpPr/>
              <p:nvPr/>
            </p:nvSpPr>
            <p:spPr>
              <a:xfrm rot="2695826">
                <a:off x="8900891" y="3217670"/>
                <a:ext cx="587647" cy="146145"/>
              </a:xfrm>
              <a:prstGeom prst="leftRightArrow">
                <a:avLst/>
              </a:prstGeom>
              <a:solidFill>
                <a:srgbClr val="E7E6E6">
                  <a:lumMod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9243349" y="2961102"/>
                <a:ext cx="1510227" cy="225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滑动时间窗口</a:t>
                </a:r>
                <a:r>
                  <a:rPr kumimoji="0" lang="en-US" altLang="zh-CN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&amp;</a:t>
                </a: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去重</a:t>
                </a: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137307" y="13154152"/>
              <a:ext cx="19800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告警流程图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347638" y="8675956"/>
            <a:ext cx="8478119" cy="4612288"/>
            <a:chOff x="10390700" y="8637078"/>
            <a:chExt cx="7752922" cy="404420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0700" y="8637078"/>
              <a:ext cx="7752922" cy="404420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0472594" y="10084180"/>
              <a:ext cx="7478522" cy="830856"/>
            </a:xfrm>
            <a:prstGeom prst="rect">
              <a:avLst/>
            </a:prstGeom>
            <a:noFill/>
            <a:ln w="1905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6" tIns="71436" rIns="71436" bIns="71436" numCol="1" spcCol="38100" rtlCol="0" anchor="ctr">
              <a:spAutoFit/>
            </a:bodyPr>
            <a:lstStyle/>
            <a:p>
              <a:pPr marL="0" marR="0" indent="0" algn="ctr" defTabSz="8215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3792727" y="8152736"/>
            <a:ext cx="1620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消息订阅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13534726" y="13303728"/>
            <a:ext cx="1620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舆情告警</a:t>
            </a:r>
            <a:endParaRPr lang="zh-CN" altLang="en-US" dirty="0"/>
          </a:p>
        </p:txBody>
      </p:sp>
      <p:sp>
        <p:nvSpPr>
          <p:cNvPr id="23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563" y="2822302"/>
            <a:ext cx="8612194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177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D3FA768-E052-4ED3-B869-D85248F4D971}"/>
              </a:ext>
            </a:extLst>
          </p:cNvPr>
          <p:cNvSpPr/>
          <p:nvPr/>
        </p:nvSpPr>
        <p:spPr>
          <a:xfrm>
            <a:off x="231752" y="1152868"/>
            <a:ext cx="58059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告警定制和管理</a:t>
            </a:r>
            <a:endParaRPr lang="zh-CN" altLang="en-US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70" y="2902739"/>
            <a:ext cx="19392900" cy="111555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7880" y="2122364"/>
            <a:ext cx="8227690" cy="1190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222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4779878" y="5636233"/>
            <a:ext cx="11751511" cy="183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914400" hangingPunct="1">
              <a:lnSpc>
                <a:spcPct val="150000"/>
              </a:lnSpc>
            </a:pPr>
            <a:r>
              <a:rPr lang="en-US" altLang="zh-CN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Step5</a:t>
            </a: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：如何帮助开发同学解决舆情问题分析定位的效率</a:t>
            </a: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？</a:t>
            </a:r>
            <a:endParaRPr lang="en-US" altLang="zh-CN" sz="4000" b="1" kern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9878" y="8601753"/>
            <a:ext cx="58272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hangingPunct="1">
              <a:lnSpc>
                <a:spcPct val="150000"/>
              </a:lnSpc>
            </a:pPr>
            <a:r>
              <a:rPr lang="zh-CN" altLang="en-US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多平台辅助定位信息融合</a:t>
            </a:r>
            <a:endParaRPr lang="en-US" altLang="zh-CN" sz="40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</p:spTree>
    <p:extLst>
      <p:ext uri="{BB962C8B-B14F-4D97-AF65-F5344CB8AC3E}">
        <p14:creationId xmlns:p14="http://schemas.microsoft.com/office/powerpoint/2010/main" val="1658810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D3FA768-E052-4ED3-B869-D85248F4D971}"/>
              </a:ext>
            </a:extLst>
          </p:cNvPr>
          <p:cNvSpPr/>
          <p:nvPr/>
        </p:nvSpPr>
        <p:spPr>
          <a:xfrm>
            <a:off x="231752" y="1152868"/>
            <a:ext cx="85693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舆情</a:t>
            </a: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问题自助定位</a:t>
            </a:r>
            <a:endParaRPr lang="zh-CN" altLang="en-US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9200" y="3024941"/>
            <a:ext cx="1707091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用户反馈问题处理链路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网络问题：获取用户反馈 →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日志平台查询相关日志、信息 → 问题分析定位、解决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回复客服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评论问题：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获取用户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trace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平台查询反垃圾信息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问题分析定位、解决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回复客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崩溃问题：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获取用户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崩溃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查询平台获取崩溃信息→ 问题分析定位、解决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回复客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会员问题：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获取用户反馈 → 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会员数据库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用户行为埋点数据库→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问题分析定位、解决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回复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问题自动定位优势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便捷性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跨平台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效率：加速处理流程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61">
            <a:extLst>
              <a:ext uri="{FF2B5EF4-FFF2-40B4-BE49-F238E27FC236}">
                <a16:creationId xmlns="" xmlns:a16="http://schemas.microsoft.com/office/drawing/2014/main" id="{E4F02710-9EC1-43F5-B880-8EA9ED72ED18}"/>
              </a:ext>
            </a:extLst>
          </p:cNvPr>
          <p:cNvSpPr/>
          <p:nvPr/>
        </p:nvSpPr>
        <p:spPr>
          <a:xfrm>
            <a:off x="4975147" y="11992278"/>
            <a:ext cx="9127709" cy="13192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9">
            <a:extLst>
              <a:ext uri="{FF2B5EF4-FFF2-40B4-BE49-F238E27FC236}">
                <a16:creationId xmlns="" xmlns:a16="http://schemas.microsoft.com/office/drawing/2014/main" id="{7D1A907E-E364-4ECB-B9DE-CABBF0AB17CB}"/>
              </a:ext>
            </a:extLst>
          </p:cNvPr>
          <p:cNvSpPr/>
          <p:nvPr/>
        </p:nvSpPr>
        <p:spPr>
          <a:xfrm>
            <a:off x="2152650" y="8634814"/>
            <a:ext cx="2661689" cy="46988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C62DA4C0-4EBE-4717-816F-0BB6556B8CC4}"/>
              </a:ext>
            </a:extLst>
          </p:cNvPr>
          <p:cNvSpPr txBox="1"/>
          <p:nvPr/>
        </p:nvSpPr>
        <p:spPr>
          <a:xfrm>
            <a:off x="2650680" y="8877736"/>
            <a:ext cx="1700265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工具平台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79CB55BD-417B-4BCF-8AC3-027F7A0423D8}"/>
              </a:ext>
            </a:extLst>
          </p:cNvPr>
          <p:cNvSpPr/>
          <p:nvPr/>
        </p:nvSpPr>
        <p:spPr>
          <a:xfrm>
            <a:off x="2402321" y="9550199"/>
            <a:ext cx="2152648" cy="7810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日志平台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A453FF8A-1280-4073-BD74-AB3570E7B689}"/>
              </a:ext>
            </a:extLst>
          </p:cNvPr>
          <p:cNvSpPr/>
          <p:nvPr/>
        </p:nvSpPr>
        <p:spPr>
          <a:xfrm>
            <a:off x="2402321" y="10603286"/>
            <a:ext cx="2152648" cy="6146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Trace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A9C2F4A0-A1D1-4A79-BBFF-6171ABDEA658}"/>
              </a:ext>
            </a:extLst>
          </p:cNvPr>
          <p:cNvSpPr/>
          <p:nvPr/>
        </p:nvSpPr>
        <p:spPr>
          <a:xfrm>
            <a:off x="2402321" y="11510865"/>
            <a:ext cx="2152648" cy="590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崩溃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97F6761C-05A3-4944-B07A-6E2E4F3A761D}"/>
              </a:ext>
            </a:extLst>
          </p:cNvPr>
          <p:cNvSpPr/>
          <p:nvPr/>
        </p:nvSpPr>
        <p:spPr>
          <a:xfrm>
            <a:off x="2402321" y="12380368"/>
            <a:ext cx="2152648" cy="636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猛犸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F55FDCCA-5381-42FB-92D8-68486C9798A7}"/>
              </a:ext>
            </a:extLst>
          </p:cNvPr>
          <p:cNvSpPr/>
          <p:nvPr/>
        </p:nvSpPr>
        <p:spPr>
          <a:xfrm>
            <a:off x="6044941" y="12245388"/>
            <a:ext cx="1568524" cy="7320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网络日志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FA25F045-E406-449E-973B-5C08CA241DFB}"/>
              </a:ext>
            </a:extLst>
          </p:cNvPr>
          <p:cNvSpPr/>
          <p:nvPr/>
        </p:nvSpPr>
        <p:spPr>
          <a:xfrm>
            <a:off x="7879745" y="12245389"/>
            <a:ext cx="1197865" cy="7320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垃圾信息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7E73DEE7-9E26-41CF-BDE5-2C9D61976504}"/>
              </a:ext>
            </a:extLst>
          </p:cNvPr>
          <p:cNvSpPr/>
          <p:nvPr/>
        </p:nvSpPr>
        <p:spPr>
          <a:xfrm>
            <a:off x="9364503" y="12236966"/>
            <a:ext cx="1560766" cy="7320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崩溃日志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5B4A564C-AD9C-4BBB-A4C1-83D10E1D53FE}"/>
              </a:ext>
            </a:extLst>
          </p:cNvPr>
          <p:cNvSpPr/>
          <p:nvPr/>
        </p:nvSpPr>
        <p:spPr>
          <a:xfrm>
            <a:off x="11224366" y="12248351"/>
            <a:ext cx="1480193" cy="7320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会员信息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61">
            <a:extLst>
              <a:ext uri="{FF2B5EF4-FFF2-40B4-BE49-F238E27FC236}">
                <a16:creationId xmlns="" xmlns:a16="http://schemas.microsoft.com/office/drawing/2014/main" id="{E4F02710-9EC1-43F5-B880-8EA9ED72ED18}"/>
              </a:ext>
            </a:extLst>
          </p:cNvPr>
          <p:cNvSpPr/>
          <p:nvPr/>
        </p:nvSpPr>
        <p:spPr>
          <a:xfrm>
            <a:off x="4994716" y="11039607"/>
            <a:ext cx="9108139" cy="8223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信息抓取处理单元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F4006E8C-3AAE-4237-ABD5-E553122A9DEF}"/>
              </a:ext>
            </a:extLst>
          </p:cNvPr>
          <p:cNvSpPr txBox="1"/>
          <p:nvPr/>
        </p:nvSpPr>
        <p:spPr>
          <a:xfrm>
            <a:off x="5120397" y="12067658"/>
            <a:ext cx="917897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辅助定位信息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5B4A564C-AD9C-4BBB-A4C1-83D10E1D53FE}"/>
              </a:ext>
            </a:extLst>
          </p:cNvPr>
          <p:cNvSpPr/>
          <p:nvPr/>
        </p:nvSpPr>
        <p:spPr>
          <a:xfrm>
            <a:off x="13068926" y="12248351"/>
            <a:ext cx="669563" cy="7320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流程图: 磁盘 20">
            <a:extLst>
              <a:ext uri="{FF2B5EF4-FFF2-40B4-BE49-F238E27FC236}">
                <a16:creationId xmlns:a16="http://schemas.microsoft.com/office/drawing/2014/main" xmlns="" id="{9ED9B900-0E53-4FDD-822A-630F97730669}"/>
              </a:ext>
            </a:extLst>
          </p:cNvPr>
          <p:cNvSpPr/>
          <p:nvPr/>
        </p:nvSpPr>
        <p:spPr>
          <a:xfrm>
            <a:off x="4994717" y="10004328"/>
            <a:ext cx="9108138" cy="741052"/>
          </a:xfrm>
          <a:prstGeom prst="flowChartMagneticDisk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</a:t>
            </a: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定位数据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: 圆角 61">
            <a:extLst>
              <a:ext uri="{FF2B5EF4-FFF2-40B4-BE49-F238E27FC236}">
                <a16:creationId xmlns="" xmlns:a16="http://schemas.microsoft.com/office/drawing/2014/main" id="{E4F02710-9EC1-43F5-B880-8EA9ED72ED18}"/>
              </a:ext>
            </a:extLst>
          </p:cNvPr>
          <p:cNvSpPr/>
          <p:nvPr/>
        </p:nvSpPr>
        <p:spPr>
          <a:xfrm>
            <a:off x="4975147" y="8634814"/>
            <a:ext cx="9127709" cy="105293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FA25F045-E406-449E-973B-5C08CA241DFB}"/>
              </a:ext>
            </a:extLst>
          </p:cNvPr>
          <p:cNvSpPr/>
          <p:nvPr/>
        </p:nvSpPr>
        <p:spPr>
          <a:xfrm>
            <a:off x="6044941" y="8930090"/>
            <a:ext cx="2084413" cy="5196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倾听平台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FA25F045-E406-449E-973B-5C08CA241DFB}"/>
              </a:ext>
            </a:extLst>
          </p:cNvPr>
          <p:cNvSpPr/>
          <p:nvPr/>
        </p:nvSpPr>
        <p:spPr>
          <a:xfrm>
            <a:off x="9946695" y="8929041"/>
            <a:ext cx="2855725" cy="5045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舆情订阅、告警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</p:spTree>
    <p:extLst>
      <p:ext uri="{BB962C8B-B14F-4D97-AF65-F5344CB8AC3E}">
        <p14:creationId xmlns:p14="http://schemas.microsoft.com/office/powerpoint/2010/main" val="3118089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D3FA768-E052-4ED3-B869-D85248F4D971}"/>
              </a:ext>
            </a:extLst>
          </p:cNvPr>
          <p:cNvSpPr/>
          <p:nvPr/>
        </p:nvSpPr>
        <p:spPr>
          <a:xfrm>
            <a:off x="231751" y="1152868"/>
            <a:ext cx="12497659" cy="1660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舆情</a:t>
            </a: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</a:t>
            </a: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定位信息融合</a:t>
            </a:r>
            <a:endParaRPr lang="zh-CN" altLang="en-US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31" y="2939888"/>
            <a:ext cx="19564350" cy="109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906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4779878" y="5636233"/>
            <a:ext cx="11751511" cy="183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914400" hangingPunct="1">
              <a:lnSpc>
                <a:spcPct val="150000"/>
              </a:lnSpc>
            </a:pPr>
            <a:r>
              <a:rPr lang="en-US" altLang="zh-CN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Step6</a:t>
            </a: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：舆情问题定位和解决涉及多方，如何更好地跟踪问题进展</a:t>
            </a: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？</a:t>
            </a:r>
            <a:endParaRPr lang="en-US" altLang="zh-CN" sz="4000" b="1" kern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9878" y="8625816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hangingPunct="1">
              <a:lnSpc>
                <a:spcPct val="150000"/>
              </a:lnSpc>
            </a:pPr>
            <a:r>
              <a:rPr lang="zh-CN" altLang="en-US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舆情问题闭环</a:t>
            </a:r>
            <a:endParaRPr lang="en-US" altLang="zh-CN" sz="40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</p:spTree>
    <p:extLst>
      <p:ext uri="{BB962C8B-B14F-4D97-AF65-F5344CB8AC3E}">
        <p14:creationId xmlns:p14="http://schemas.microsoft.com/office/powerpoint/2010/main" val="4050831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D3FA768-E052-4ED3-B869-D85248F4D971}"/>
              </a:ext>
            </a:extLst>
          </p:cNvPr>
          <p:cNvSpPr/>
          <p:nvPr/>
        </p:nvSpPr>
        <p:spPr>
          <a:xfrm>
            <a:off x="231752" y="1152868"/>
            <a:ext cx="8569368" cy="1660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舆情闭环处理</a:t>
            </a:r>
            <a:endParaRPr lang="zh-CN" altLang="en-US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2086" y="2816211"/>
            <a:ext cx="7660517" cy="8586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舆情闭环处理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用户反馈问题分类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问题类：网络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类、产品类、崩溃等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建议类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反馈处理闭环路径：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网络相关：辅助信息聚合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自动创建网络工单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问题定位结论和状态同步 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产品：自动创建问题单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问题单处理平台 → 问题单信息同步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结论、状态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742950" lvl="1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建议：自动创建建议需求单 → 需求平台 →处理结论同步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采纳、不采纳、无效建议等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微博等第三方渠道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热点、舆论倾向持续关注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9592298" y="4088218"/>
            <a:ext cx="9262969" cy="6336289"/>
            <a:chOff x="3212234" y="1274747"/>
            <a:chExt cx="6176320" cy="4362972"/>
          </a:xfrm>
        </p:grpSpPr>
        <p:sp>
          <p:nvSpPr>
            <p:cNvPr id="48" name="流程图: 决策 47">
              <a:extLst>
                <a:ext uri="{FF2B5EF4-FFF2-40B4-BE49-F238E27FC236}">
                  <a16:creationId xmlns:a16="http://schemas.microsoft.com/office/drawing/2014/main" xmlns="" id="{1E7C2EDB-E3A4-4EE6-879F-D0504B5562E6}"/>
                </a:ext>
              </a:extLst>
            </p:cNvPr>
            <p:cNvSpPr/>
            <p:nvPr/>
          </p:nvSpPr>
          <p:spPr>
            <a:xfrm>
              <a:off x="5215011" y="3630740"/>
              <a:ext cx="1963471" cy="1106630"/>
            </a:xfrm>
            <a:prstGeom prst="flowChartDecision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舆情处理</a:t>
              </a:r>
            </a:p>
          </p:txBody>
        </p:sp>
        <p:sp>
          <p:nvSpPr>
            <p:cNvPr id="49" name="流程图: 磁盘 48">
              <a:extLst>
                <a:ext uri="{FF2B5EF4-FFF2-40B4-BE49-F238E27FC236}">
                  <a16:creationId xmlns:a16="http://schemas.microsoft.com/office/drawing/2014/main" xmlns="" id="{9ED9B900-0E53-4FDD-822A-630F97730669}"/>
                </a:ext>
              </a:extLst>
            </p:cNvPr>
            <p:cNvSpPr/>
            <p:nvPr/>
          </p:nvSpPr>
          <p:spPr>
            <a:xfrm>
              <a:off x="5465455" y="2506235"/>
              <a:ext cx="1613370" cy="653449"/>
            </a:xfrm>
            <a:prstGeom prst="flowChartMagneticDisk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用户反馈</a:t>
              </a:r>
            </a:p>
          </p:txBody>
        </p:sp>
        <p:sp>
          <p:nvSpPr>
            <p:cNvPr id="50" name="流程图: 可选过程 49">
              <a:extLst>
                <a:ext uri="{FF2B5EF4-FFF2-40B4-BE49-F238E27FC236}">
                  <a16:creationId xmlns:a16="http://schemas.microsoft.com/office/drawing/2014/main" xmlns="" id="{AFA412BE-1F2F-4C07-B65A-763C3E8909AD}"/>
                </a:ext>
              </a:extLst>
            </p:cNvPr>
            <p:cNvSpPr/>
            <p:nvPr/>
          </p:nvSpPr>
          <p:spPr>
            <a:xfrm>
              <a:off x="3212234" y="3800861"/>
              <a:ext cx="1101126" cy="863631"/>
            </a:xfrm>
            <a:prstGeom prst="flowChartAlternateProcess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网络问题处理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平台</a:t>
              </a:r>
            </a:p>
          </p:txBody>
        </p:sp>
        <p:sp>
          <p:nvSpPr>
            <p:cNvPr id="51" name="流程图: 可选过程 50">
              <a:extLst>
                <a:ext uri="{FF2B5EF4-FFF2-40B4-BE49-F238E27FC236}">
                  <a16:creationId xmlns:a16="http://schemas.microsoft.com/office/drawing/2014/main" xmlns="" id="{A105F487-B723-4678-9C12-8A499D452146}"/>
                </a:ext>
              </a:extLst>
            </p:cNvPr>
            <p:cNvSpPr/>
            <p:nvPr/>
          </p:nvSpPr>
          <p:spPr>
            <a:xfrm>
              <a:off x="4020968" y="5018687"/>
              <a:ext cx="1444487" cy="619032"/>
            </a:xfrm>
            <a:prstGeom prst="flowChartAlternateProcess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Bug</a:t>
              </a:r>
              <a:r>
                <a:rPr lang="zh-CN" altLang="en-US" sz="2400" kern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处理平台</a:t>
              </a:r>
              <a:endPara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" name="箭头: 下 41">
              <a:extLst>
                <a:ext uri="{FF2B5EF4-FFF2-40B4-BE49-F238E27FC236}">
                  <a16:creationId xmlns:a16="http://schemas.microsoft.com/office/drawing/2014/main" xmlns="" id="{B141F901-318B-4DF2-B46A-1635C0530E6B}"/>
                </a:ext>
              </a:extLst>
            </p:cNvPr>
            <p:cNvSpPr/>
            <p:nvPr/>
          </p:nvSpPr>
          <p:spPr>
            <a:xfrm rot="5400000">
              <a:off x="4644824" y="3968538"/>
              <a:ext cx="196776" cy="748986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" name="箭头: 下 50">
              <a:extLst>
                <a:ext uri="{FF2B5EF4-FFF2-40B4-BE49-F238E27FC236}">
                  <a16:creationId xmlns:a16="http://schemas.microsoft.com/office/drawing/2014/main" xmlns="" id="{93F2F356-0B5A-4032-8C70-4EF6B971A8B0}"/>
                </a:ext>
              </a:extLst>
            </p:cNvPr>
            <p:cNvSpPr/>
            <p:nvPr/>
          </p:nvSpPr>
          <p:spPr>
            <a:xfrm rot="16200000">
              <a:off x="4678341" y="3712301"/>
              <a:ext cx="196774" cy="748986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箭头: 下 56">
              <a:extLst>
                <a:ext uri="{FF2B5EF4-FFF2-40B4-BE49-F238E27FC236}">
                  <a16:creationId xmlns:a16="http://schemas.microsoft.com/office/drawing/2014/main" xmlns="" id="{E419E8BB-0ECF-426C-B676-63597761C4C4}"/>
                </a:ext>
              </a:extLst>
            </p:cNvPr>
            <p:cNvSpPr/>
            <p:nvPr/>
          </p:nvSpPr>
          <p:spPr>
            <a:xfrm rot="16200000">
              <a:off x="7487666" y="3780023"/>
              <a:ext cx="196971" cy="613915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箭头: 下 62">
              <a:extLst>
                <a:ext uri="{FF2B5EF4-FFF2-40B4-BE49-F238E27FC236}">
                  <a16:creationId xmlns:a16="http://schemas.microsoft.com/office/drawing/2014/main" xmlns="" id="{27458428-ABCD-4DCD-BEE1-84ED6EB2BC50}"/>
                </a:ext>
              </a:extLst>
            </p:cNvPr>
            <p:cNvSpPr/>
            <p:nvPr/>
          </p:nvSpPr>
          <p:spPr>
            <a:xfrm rot="5400000">
              <a:off x="7484592" y="3988378"/>
              <a:ext cx="179898" cy="637136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箭头: 下 63">
              <a:extLst>
                <a:ext uri="{FF2B5EF4-FFF2-40B4-BE49-F238E27FC236}">
                  <a16:creationId xmlns:a16="http://schemas.microsoft.com/office/drawing/2014/main" xmlns="" id="{7090CE2F-56FB-4087-AF90-24489E8798EB}"/>
                </a:ext>
              </a:extLst>
            </p:cNvPr>
            <p:cNvSpPr/>
            <p:nvPr/>
          </p:nvSpPr>
          <p:spPr>
            <a:xfrm>
              <a:off x="5962482" y="3216277"/>
              <a:ext cx="167214" cy="414463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箭头: 下 64">
              <a:extLst>
                <a:ext uri="{FF2B5EF4-FFF2-40B4-BE49-F238E27FC236}">
                  <a16:creationId xmlns:a16="http://schemas.microsoft.com/office/drawing/2014/main" xmlns="" id="{3286E32C-1AC3-45DD-BA8C-5541CA6DBA18}"/>
                </a:ext>
              </a:extLst>
            </p:cNvPr>
            <p:cNvSpPr/>
            <p:nvPr/>
          </p:nvSpPr>
          <p:spPr>
            <a:xfrm rot="10800000">
              <a:off x="6294655" y="3203719"/>
              <a:ext cx="174272" cy="397917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xmlns="" id="{9978F733-94D0-4FC1-8721-72676BD139F2}"/>
                </a:ext>
              </a:extLst>
            </p:cNvPr>
            <p:cNvSpPr/>
            <p:nvPr/>
          </p:nvSpPr>
          <p:spPr>
            <a:xfrm>
              <a:off x="4873516" y="1274747"/>
              <a:ext cx="806026" cy="690321"/>
            </a:xfrm>
            <a:prstGeom prst="rect">
              <a:avLst/>
            </a:prstGeom>
            <a:solidFill>
              <a:srgbClr val="C9C9C9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倾听平台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xmlns="" id="{7C1D1F39-C728-4ACD-B909-8B7FE356093C}"/>
                </a:ext>
              </a:extLst>
            </p:cNvPr>
            <p:cNvSpPr/>
            <p:nvPr/>
          </p:nvSpPr>
          <p:spPr>
            <a:xfrm>
              <a:off x="7078825" y="1294114"/>
              <a:ext cx="794620" cy="670954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舆情告警</a:t>
              </a:r>
            </a:p>
          </p:txBody>
        </p:sp>
        <p:sp>
          <p:nvSpPr>
            <p:cNvPr id="60" name="箭头: 下 77">
              <a:extLst>
                <a:ext uri="{FF2B5EF4-FFF2-40B4-BE49-F238E27FC236}">
                  <a16:creationId xmlns:a16="http://schemas.microsoft.com/office/drawing/2014/main" xmlns="" id="{99E69D1F-F5C3-4785-9B02-981F86BB3BCD}"/>
                </a:ext>
              </a:extLst>
            </p:cNvPr>
            <p:cNvSpPr/>
            <p:nvPr/>
          </p:nvSpPr>
          <p:spPr>
            <a:xfrm rot="9304629">
              <a:off x="5425864" y="2033555"/>
              <a:ext cx="150873" cy="396119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箭头: 下 78">
              <a:extLst>
                <a:ext uri="{FF2B5EF4-FFF2-40B4-BE49-F238E27FC236}">
                  <a16:creationId xmlns:a16="http://schemas.microsoft.com/office/drawing/2014/main" xmlns="" id="{E2D0EAB9-4947-48F9-B82D-F8D64C0F3DDC}"/>
                </a:ext>
              </a:extLst>
            </p:cNvPr>
            <p:cNvSpPr/>
            <p:nvPr/>
          </p:nvSpPr>
          <p:spPr>
            <a:xfrm rot="12324975">
              <a:off x="7065549" y="2061023"/>
              <a:ext cx="152012" cy="419029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流程图: 可选过程 61">
              <a:extLst>
                <a:ext uri="{FF2B5EF4-FFF2-40B4-BE49-F238E27FC236}">
                  <a16:creationId xmlns:a16="http://schemas.microsoft.com/office/drawing/2014/main" xmlns="" id="{A105F487-B723-4678-9C12-8A499D452146}"/>
                </a:ext>
              </a:extLst>
            </p:cNvPr>
            <p:cNvSpPr/>
            <p:nvPr/>
          </p:nvSpPr>
          <p:spPr>
            <a:xfrm>
              <a:off x="8111764" y="3858488"/>
              <a:ext cx="1276790" cy="619032"/>
            </a:xfrm>
            <a:prstGeom prst="flowChartAlternateProcess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需求平台</a:t>
              </a:r>
            </a:p>
          </p:txBody>
        </p:sp>
        <p:sp>
          <p:nvSpPr>
            <p:cNvPr id="63" name="流程图: 可选过程 62">
              <a:extLst>
                <a:ext uri="{FF2B5EF4-FFF2-40B4-BE49-F238E27FC236}">
                  <a16:creationId xmlns:a16="http://schemas.microsoft.com/office/drawing/2014/main" xmlns="" id="{A105F487-B723-4678-9C12-8A499D452146}"/>
                </a:ext>
              </a:extLst>
            </p:cNvPr>
            <p:cNvSpPr/>
            <p:nvPr/>
          </p:nvSpPr>
          <p:spPr>
            <a:xfrm>
              <a:off x="7078825" y="5018687"/>
              <a:ext cx="1444487" cy="619032"/>
            </a:xfrm>
            <a:prstGeom prst="flowChartAlternateProcess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badcase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平台</a:t>
              </a:r>
            </a:p>
          </p:txBody>
        </p:sp>
        <p:sp>
          <p:nvSpPr>
            <p:cNvPr id="64" name="箭头: 下 77">
              <a:extLst>
                <a:ext uri="{FF2B5EF4-FFF2-40B4-BE49-F238E27FC236}">
                  <a16:creationId xmlns:a16="http://schemas.microsoft.com/office/drawing/2014/main" xmlns="" id="{99E69D1F-F5C3-4785-9B02-981F86BB3BCD}"/>
                </a:ext>
              </a:extLst>
            </p:cNvPr>
            <p:cNvSpPr/>
            <p:nvPr/>
          </p:nvSpPr>
          <p:spPr>
            <a:xfrm rot="3009851">
              <a:off x="5442590" y="4456655"/>
              <a:ext cx="171793" cy="505255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箭头: 下 62">
              <a:extLst>
                <a:ext uri="{FF2B5EF4-FFF2-40B4-BE49-F238E27FC236}">
                  <a16:creationId xmlns:a16="http://schemas.microsoft.com/office/drawing/2014/main" xmlns="" id="{27458428-ABCD-4DCD-BEE1-84ED6EB2BC50}"/>
                </a:ext>
              </a:extLst>
            </p:cNvPr>
            <p:cNvSpPr/>
            <p:nvPr/>
          </p:nvSpPr>
          <p:spPr>
            <a:xfrm rot="5400000">
              <a:off x="6328032" y="1153441"/>
              <a:ext cx="179898" cy="1034312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6" name="箭头: 下 78">
              <a:extLst>
                <a:ext uri="{FF2B5EF4-FFF2-40B4-BE49-F238E27FC236}">
                  <a16:creationId xmlns:a16="http://schemas.microsoft.com/office/drawing/2014/main" xmlns="" id="{E2D0EAB9-4947-48F9-B82D-F8D64C0F3DDC}"/>
                </a:ext>
              </a:extLst>
            </p:cNvPr>
            <p:cNvSpPr/>
            <p:nvPr/>
          </p:nvSpPr>
          <p:spPr>
            <a:xfrm rot="13586159">
              <a:off x="5610231" y="4644071"/>
              <a:ext cx="182683" cy="478311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箭头: 下 77">
              <a:extLst>
                <a:ext uri="{FF2B5EF4-FFF2-40B4-BE49-F238E27FC236}">
                  <a16:creationId xmlns:a16="http://schemas.microsoft.com/office/drawing/2014/main" xmlns="" id="{99E69D1F-F5C3-4785-9B02-981F86BB3BCD}"/>
                </a:ext>
              </a:extLst>
            </p:cNvPr>
            <p:cNvSpPr/>
            <p:nvPr/>
          </p:nvSpPr>
          <p:spPr>
            <a:xfrm rot="8302867">
              <a:off x="7017205" y="4426993"/>
              <a:ext cx="171793" cy="505255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8" name="箭头: 下 77">
              <a:extLst>
                <a:ext uri="{FF2B5EF4-FFF2-40B4-BE49-F238E27FC236}">
                  <a16:creationId xmlns:a16="http://schemas.microsoft.com/office/drawing/2014/main" xmlns="" id="{99E69D1F-F5C3-4785-9B02-981F86BB3BCD}"/>
                </a:ext>
              </a:extLst>
            </p:cNvPr>
            <p:cNvSpPr/>
            <p:nvPr/>
          </p:nvSpPr>
          <p:spPr>
            <a:xfrm rot="19115482">
              <a:off x="6748335" y="4625401"/>
              <a:ext cx="171793" cy="505255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7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</p:spTree>
    <p:extLst>
      <p:ext uri="{BB962C8B-B14F-4D97-AF65-F5344CB8AC3E}">
        <p14:creationId xmlns:p14="http://schemas.microsoft.com/office/powerpoint/2010/main" val="40868272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340356" y="2790512"/>
            <a:ext cx="135623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智能化监控体系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语义分析：提升用户反馈业务聚类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准确率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消息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送自定义：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同环比趋势告警、基于聚类和关键词自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定制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自助定位：依托倾听平台，打通其他信息渠道，获取辅助问题定位信息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问题闭环自动跟踪：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问题反馈和产品建议处理、流转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状态自动同步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xmlns="" id="{27FEC507-4B76-43F4-B45A-86F9BC51E869}"/>
              </a:ext>
            </a:extLst>
          </p:cNvPr>
          <p:cNvSpPr/>
          <p:nvPr/>
        </p:nvSpPr>
        <p:spPr>
          <a:xfrm>
            <a:off x="76498" y="1095643"/>
            <a:ext cx="710963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智能化舆情监控体系</a:t>
            </a:r>
            <a:endParaRPr lang="zh-CN" altLang="en-US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92255" y="6206832"/>
            <a:ext cx="16474349" cy="7438548"/>
            <a:chOff x="992255" y="6206832"/>
            <a:chExt cx="16474349" cy="7438548"/>
          </a:xfrm>
        </p:grpSpPr>
        <p:grpSp>
          <p:nvGrpSpPr>
            <p:cNvPr id="5" name="组合 4"/>
            <p:cNvGrpSpPr/>
            <p:nvPr/>
          </p:nvGrpSpPr>
          <p:grpSpPr>
            <a:xfrm>
              <a:off x="992255" y="6206832"/>
              <a:ext cx="16474349" cy="7155130"/>
              <a:chOff x="992255" y="6206832"/>
              <a:chExt cx="16474349" cy="7155130"/>
            </a:xfrm>
          </p:grpSpPr>
          <p:sp>
            <p:nvSpPr>
              <p:cNvPr id="4" name="标题文本"/>
              <p:cNvSpPr txBox="1">
                <a:spLocks/>
              </p:cNvSpPr>
              <p:nvPr/>
            </p:nvSpPr>
            <p:spPr>
              <a:xfrm>
                <a:off x="10127935" y="12065836"/>
                <a:ext cx="5002443" cy="116213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71436" tIns="71436" rIns="71436" bIns="71436" anchor="ctr">
                <a:normAutofit/>
              </a:bodyPr>
              <a:lstStyle>
                <a:lvl1pPr marL="0" marR="0" indent="0" algn="l" defTabSz="82153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600" b="0" i="0" u="none" strike="noStrike" cap="none" spc="0" baseline="0">
                    <a:ln>
                      <a:noFill/>
                    </a:ln>
                    <a:solidFill>
                      <a:schemeClr val="bg1"/>
                    </a:solidFill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  <a:lvl2pPr marL="0" marR="0" indent="0" algn="ctr" defTabSz="82153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12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2pPr>
                <a:lvl3pPr marL="0" marR="0" indent="0" algn="ctr" defTabSz="82153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12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3pPr>
                <a:lvl4pPr marL="0" marR="0" indent="0" algn="ctr" defTabSz="82153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12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4pPr>
                <a:lvl5pPr marL="0" marR="0" indent="0" algn="ctr" defTabSz="82153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12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5pPr>
                <a:lvl6pPr marL="0" marR="0" indent="0" algn="ctr" defTabSz="82153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12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6pPr>
                <a:lvl7pPr marL="0" marR="0" indent="0" algn="ctr" defTabSz="82153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12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7pPr>
                <a:lvl8pPr marL="0" marR="0" indent="0" algn="ctr" defTabSz="82153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12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8pPr>
                <a:lvl9pPr marL="0" marR="0" indent="0" algn="ctr" defTabSz="82153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12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9pPr>
              </a:lstStyle>
              <a:p>
                <a:pPr algn="r"/>
                <a:r>
                  <a:rPr lang="zh-CN" altLang="en-US" sz="2800" dirty="0" smtClean="0"/>
                  <a:t>厂商</a:t>
                </a:r>
                <a:endParaRPr lang="zh-CN" altLang="en-US" sz="2800" dirty="0"/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8543446" y="8093068"/>
                <a:ext cx="1781767" cy="446111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圆柱形 17"/>
              <p:cNvSpPr/>
              <p:nvPr/>
            </p:nvSpPr>
            <p:spPr>
              <a:xfrm rot="5400000">
                <a:off x="6443945" y="9802398"/>
                <a:ext cx="1152486" cy="1145949"/>
              </a:xfrm>
              <a:prstGeom prst="can">
                <a:avLst/>
              </a:prstGeom>
              <a:solidFill>
                <a:srgbClr val="C7CB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zh-CN" altLang="en-US" sz="1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原始数据</a:t>
                </a:r>
                <a:endPara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圆柱形 18"/>
              <p:cNvSpPr/>
              <p:nvPr/>
            </p:nvSpPr>
            <p:spPr>
              <a:xfrm rot="5400000">
                <a:off x="11675204" y="9785615"/>
                <a:ext cx="1273821" cy="1237716"/>
              </a:xfrm>
              <a:prstGeom prst="can">
                <a:avLst/>
              </a:prstGeom>
              <a:solidFill>
                <a:srgbClr val="C7CB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zh-CN" altLang="en-US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有效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  <a:endPara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xmlns="" id="{BE940E07-1824-4759-A936-9AED7482D578}"/>
                  </a:ext>
                </a:extLst>
              </p:cNvPr>
              <p:cNvSpPr/>
              <p:nvPr/>
            </p:nvSpPr>
            <p:spPr>
              <a:xfrm>
                <a:off x="8860406" y="9938711"/>
                <a:ext cx="1123901" cy="830973"/>
              </a:xfrm>
              <a:prstGeom prst="rect">
                <a:avLst/>
              </a:prstGeom>
              <a:solidFill>
                <a:srgbClr val="C7CBD1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116774"/>
                <a:r>
                  <a:rPr kumimoji="1" lang="en-US" altLang="zh-CN" sz="18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Kaiti SC" charset="-122"/>
                  </a:rPr>
                  <a:t>NLP</a:t>
                </a:r>
                <a:r>
                  <a:rPr kumimoji="1" lang="zh-CN" altLang="en-US" sz="18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Kaiti SC" charset="-122"/>
                  </a:rPr>
                  <a:t>语义分析</a:t>
                </a:r>
                <a:endParaRPr kumimoji="1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Kaiti SC" charset="-122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xmlns="" id="{BE940E07-1824-4759-A936-9AED7482D578}"/>
                  </a:ext>
                </a:extLst>
              </p:cNvPr>
              <p:cNvSpPr/>
              <p:nvPr/>
            </p:nvSpPr>
            <p:spPr>
              <a:xfrm>
                <a:off x="8887768" y="11148806"/>
                <a:ext cx="1123901" cy="931283"/>
              </a:xfrm>
              <a:prstGeom prst="rect">
                <a:avLst/>
              </a:prstGeom>
              <a:solidFill>
                <a:srgbClr val="DDE0E3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116774"/>
                <a:r>
                  <a:rPr kumimoji="1" lang="zh-CN" altLang="en-US" sz="18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iti SC" charset="-122"/>
                  </a:rPr>
                  <a:t>切词</a:t>
                </a:r>
                <a:endParaRPr kumimoji="1" lang="zh-CN" altLang="en-US" sz="1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iti SC" charset="-122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xmlns="" id="{BE940E07-1824-4759-A936-9AED7482D578}"/>
                  </a:ext>
                </a:extLst>
              </p:cNvPr>
              <p:cNvSpPr/>
              <p:nvPr/>
            </p:nvSpPr>
            <p:spPr>
              <a:xfrm>
                <a:off x="8860407" y="8840124"/>
                <a:ext cx="1123900" cy="781404"/>
              </a:xfrm>
              <a:prstGeom prst="rect">
                <a:avLst/>
              </a:prstGeom>
              <a:solidFill>
                <a:srgbClr val="DDE0E3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116774"/>
                <a:r>
                  <a:rPr kumimoji="1" lang="zh-CN" altLang="en-US" sz="18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iti SC" charset="-122"/>
                  </a:rPr>
                  <a:t>垃圾信息</a:t>
                </a:r>
                <a:r>
                  <a:rPr kumimoji="1" lang="zh-CN" altLang="en-US" sz="18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iti SC" charset="-122"/>
                  </a:rPr>
                  <a:t>清洗</a:t>
                </a:r>
              </a:p>
            </p:txBody>
          </p:sp>
          <p:sp>
            <p:nvSpPr>
              <p:cNvPr id="23" name="圆角矩形 22"/>
              <p:cNvSpPr/>
              <p:nvPr/>
            </p:nvSpPr>
            <p:spPr>
              <a:xfrm>
                <a:off x="10956526" y="11845603"/>
                <a:ext cx="3764826" cy="151635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1749902" y="12014349"/>
                <a:ext cx="1296866" cy="49620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POPO</a:t>
                </a:r>
                <a:endPara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3325669" y="12044845"/>
                <a:ext cx="1081989" cy="45708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Stone</a:t>
                </a:r>
                <a:endPara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1749901" y="12686254"/>
                <a:ext cx="1296865" cy="54169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电话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短信</a:t>
                </a:r>
                <a:endPara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3325669" y="12686254"/>
                <a:ext cx="1116776" cy="5020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邮件</a:t>
                </a: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15062257" y="9524565"/>
                <a:ext cx="2214386" cy="242380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5292031" y="9608592"/>
                <a:ext cx="17417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倾听平台</a:t>
                </a:r>
                <a:endPara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5317855" y="10165338"/>
                <a:ext cx="1741730" cy="44761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聚类趋势</a:t>
                </a:r>
                <a:endPara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5317855" y="11372773"/>
                <a:ext cx="1741730" cy="40812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详情查询</a:t>
                </a:r>
                <a:endPara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5209326" y="10754699"/>
                <a:ext cx="1958788" cy="4275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告警编辑、闭环</a:t>
                </a:r>
                <a:endPara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3745972" y="8482305"/>
                <a:ext cx="2601018" cy="4023967"/>
                <a:chOff x="5474679" y="8776764"/>
                <a:chExt cx="2367762" cy="4023967"/>
              </a:xfrm>
            </p:grpSpPr>
            <p:sp>
              <p:nvSpPr>
                <p:cNvPr id="10" name="圆角矩形 9"/>
                <p:cNvSpPr/>
                <p:nvPr/>
              </p:nvSpPr>
              <p:spPr>
                <a:xfrm>
                  <a:off x="5474679" y="8776764"/>
                  <a:ext cx="1808083" cy="4023967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xmlns="" id="{BE940E07-1824-4759-A936-9AED7482D578}"/>
                    </a:ext>
                  </a:extLst>
                </p:cNvPr>
                <p:cNvSpPr/>
                <p:nvPr/>
              </p:nvSpPr>
              <p:spPr>
                <a:xfrm>
                  <a:off x="5817487" y="11388518"/>
                  <a:ext cx="1231067" cy="1040779"/>
                </a:xfrm>
                <a:prstGeom prst="rect">
                  <a:avLst/>
                </a:prstGeom>
                <a:solidFill>
                  <a:srgbClr val="C7CBD1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116774"/>
                  <a:r>
                    <a:rPr kumimoji="1" lang="zh-CN" altLang="en-US" sz="1800" dirty="0" smtClean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Kaiti SC" charset="-122"/>
                    </a:rPr>
                    <a:t>爬虫系统</a:t>
                  </a:r>
                  <a:endParaRPr kumimoji="1" lang="zh-CN" altLang="en-US" sz="18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iti SC" charset="-122"/>
                  </a:endParaRPr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xmlns="" id="{BE940E07-1824-4759-A936-9AED7482D578}"/>
                    </a:ext>
                  </a:extLst>
                </p:cNvPr>
                <p:cNvSpPr/>
                <p:nvPr/>
              </p:nvSpPr>
              <p:spPr>
                <a:xfrm>
                  <a:off x="5796602" y="9190995"/>
                  <a:ext cx="1251951" cy="846396"/>
                </a:xfrm>
                <a:prstGeom prst="rect">
                  <a:avLst/>
                </a:prstGeom>
                <a:solidFill>
                  <a:srgbClr val="C7CBD1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116774"/>
                  <a:r>
                    <a:rPr kumimoji="1" lang="en-US" altLang="zh-CN" sz="1800" dirty="0" err="1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Kaiti SC" charset="-122"/>
                    </a:rPr>
                    <a:t>m</a:t>
                  </a:r>
                  <a:r>
                    <a:rPr kumimoji="1" lang="en-US" altLang="zh-CN" sz="1800" dirty="0" err="1" smtClean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Kaiti SC" charset="-122"/>
                    </a:rPr>
                    <a:t>agina</a:t>
                  </a:r>
                  <a:r>
                    <a:rPr kumimoji="1" lang="zh-CN" altLang="en-US" sz="1800" dirty="0" smtClean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Kaiti SC" charset="-122"/>
                    </a:rPr>
                    <a:t>实时任务</a:t>
                  </a:r>
                  <a:endParaRPr kumimoji="1" lang="zh-CN" altLang="en-US" sz="18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iti SC" charset="-122"/>
                  </a:endParaRP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xmlns="" id="{BE940E07-1824-4759-A936-9AED7482D578}"/>
                    </a:ext>
                  </a:extLst>
                </p:cNvPr>
                <p:cNvSpPr/>
                <p:nvPr/>
              </p:nvSpPr>
              <p:spPr>
                <a:xfrm>
                  <a:off x="5854786" y="10341862"/>
                  <a:ext cx="1191474" cy="722281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116774"/>
                  <a:r>
                    <a:rPr kumimoji="1" lang="zh-CN" altLang="en-US" sz="1800" dirty="0" smtClean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Kaiti SC" charset="-122"/>
                    </a:rPr>
                    <a:t>定时筛选任务</a:t>
                  </a:r>
                  <a:endParaRPr kumimoji="1" lang="zh-CN" altLang="en-US" sz="18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iti SC" charset="-122"/>
                  </a:endParaRPr>
                </a:p>
              </p:txBody>
            </p:sp>
            <p:sp>
              <p:nvSpPr>
                <p:cNvPr id="33" name="右箭头 32"/>
                <p:cNvSpPr/>
                <p:nvPr/>
              </p:nvSpPr>
              <p:spPr>
                <a:xfrm>
                  <a:off x="7122749" y="10539881"/>
                  <a:ext cx="719692" cy="326132"/>
                </a:xfrm>
                <a:prstGeom prst="rightArrow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4" name="右箭头 33"/>
              <p:cNvSpPr/>
              <p:nvPr/>
            </p:nvSpPr>
            <p:spPr>
              <a:xfrm>
                <a:off x="10477953" y="10277133"/>
                <a:ext cx="998245" cy="295519"/>
              </a:xfrm>
              <a:prstGeom prst="right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>
              <a:xfrm>
                <a:off x="14240320" y="6206832"/>
                <a:ext cx="3226284" cy="263329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4789432" y="7105204"/>
                <a:ext cx="840621" cy="71038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Bug</a:t>
                </a:r>
                <a:endPara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6060757" y="8067007"/>
                <a:ext cx="1107357" cy="59587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badcase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平台</a:t>
                </a: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16082767" y="7118841"/>
                <a:ext cx="950993" cy="62777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需求平台</a:t>
                </a:r>
                <a:endPara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右箭头 39"/>
              <p:cNvSpPr/>
              <p:nvPr/>
            </p:nvSpPr>
            <p:spPr>
              <a:xfrm>
                <a:off x="7744533" y="10224549"/>
                <a:ext cx="669017" cy="347005"/>
              </a:xfrm>
              <a:prstGeom prst="right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992255" y="8458351"/>
                <a:ext cx="3107356" cy="4071873"/>
                <a:chOff x="3312241" y="8696388"/>
                <a:chExt cx="2313708" cy="4127965"/>
              </a:xfrm>
            </p:grpSpPr>
            <p:sp>
              <p:nvSpPr>
                <p:cNvPr id="11" name="圆角矩形 10"/>
                <p:cNvSpPr/>
                <p:nvPr/>
              </p:nvSpPr>
              <p:spPr>
                <a:xfrm>
                  <a:off x="3312241" y="8696388"/>
                  <a:ext cx="1848442" cy="4127965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xmlns="" id="{8407434C-C703-4F05-9F84-E4C925F14057}"/>
                    </a:ext>
                  </a:extLst>
                </p:cNvPr>
                <p:cNvSpPr/>
                <p:nvPr/>
              </p:nvSpPr>
              <p:spPr>
                <a:xfrm>
                  <a:off x="3588404" y="11388518"/>
                  <a:ext cx="1304159" cy="1127323"/>
                </a:xfrm>
                <a:prstGeom prst="rect">
                  <a:avLst/>
                </a:prstGeom>
                <a:solidFill>
                  <a:srgbClr val="C7CBD1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116774"/>
                  <a:r>
                    <a:rPr kumimoji="1" lang="zh-CN" altLang="en-US" sz="18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Kaiti SC" charset="-122"/>
                    </a:rPr>
                    <a:t>第三</a:t>
                  </a:r>
                  <a:r>
                    <a:rPr kumimoji="1" lang="zh-CN" altLang="en-US" sz="18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Kaiti SC" charset="-122"/>
                    </a:rPr>
                    <a:t>方平台</a:t>
                  </a:r>
                  <a:r>
                    <a:rPr kumimoji="1" lang="en-US" altLang="zh-CN" sz="18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Kaiti SC" charset="-122"/>
                    </a:rPr>
                    <a:t>(</a:t>
                  </a:r>
                  <a:r>
                    <a:rPr kumimoji="1" lang="zh-CN" altLang="en-US" sz="18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Kaiti SC" charset="-122"/>
                    </a:rPr>
                    <a:t>微博、贴吧、应用商城</a:t>
                  </a:r>
                  <a:r>
                    <a:rPr kumimoji="1" lang="en-US" altLang="zh-CN" sz="18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Kaiti SC" charset="-122"/>
                    </a:rPr>
                    <a:t>)</a:t>
                  </a:r>
                  <a:endParaRPr kumimoji="1"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Kaiti SC" charset="-122"/>
                  </a:endParaRPr>
                </a:p>
              </p:txBody>
            </p:sp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xmlns="" id="{992996E5-510A-4729-98B1-C3C6DE9B0AE0}"/>
                    </a:ext>
                  </a:extLst>
                </p:cNvPr>
                <p:cNvSpPr/>
                <p:nvPr/>
              </p:nvSpPr>
              <p:spPr>
                <a:xfrm>
                  <a:off x="3603475" y="10318481"/>
                  <a:ext cx="1301372" cy="68261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116774"/>
                  <a:r>
                    <a:rPr kumimoji="1" lang="zh-CN" altLang="en-US" sz="18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Kaiti SC" charset="-122"/>
                    </a:rPr>
                    <a:t>用户评论</a:t>
                  </a:r>
                  <a:endParaRPr kumimoji="1"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Kaiti SC" charset="-122"/>
                  </a:endParaRPr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xmlns="" id="{908C79E0-72E6-4548-AEA8-067D3AC3DBFC}"/>
                    </a:ext>
                  </a:extLst>
                </p:cNvPr>
                <p:cNvSpPr/>
                <p:nvPr/>
              </p:nvSpPr>
              <p:spPr>
                <a:xfrm>
                  <a:off x="3603475" y="9187955"/>
                  <a:ext cx="1304057" cy="789763"/>
                </a:xfrm>
                <a:prstGeom prst="rect">
                  <a:avLst/>
                </a:prstGeom>
                <a:solidFill>
                  <a:srgbClr val="C7CBD1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116774"/>
                  <a:r>
                    <a:rPr kumimoji="1" lang="zh-CN" altLang="en-US" sz="18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Kaiti SC" charset="-122"/>
                    </a:rPr>
                    <a:t>用户</a:t>
                  </a:r>
                  <a:r>
                    <a:rPr kumimoji="1" lang="zh-CN" altLang="en-US" sz="18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Kaiti SC" charset="-122"/>
                    </a:rPr>
                    <a:t>反馈、建议、私信</a:t>
                  </a:r>
                  <a:endParaRPr kumimoji="1"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Kaiti SC" charset="-122"/>
                  </a:endParaRPr>
                </a:p>
              </p:txBody>
            </p:sp>
            <p:sp>
              <p:nvSpPr>
                <p:cNvPr id="41" name="右箭头 40"/>
                <p:cNvSpPr/>
                <p:nvPr/>
              </p:nvSpPr>
              <p:spPr>
                <a:xfrm>
                  <a:off x="4961823" y="10466163"/>
                  <a:ext cx="664126" cy="338528"/>
                </a:xfrm>
                <a:prstGeom prst="rightArrow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右箭头 41"/>
                <p:cNvSpPr/>
                <p:nvPr/>
              </p:nvSpPr>
              <p:spPr>
                <a:xfrm>
                  <a:off x="4959030" y="11730086"/>
                  <a:ext cx="641106" cy="334620"/>
                </a:xfrm>
                <a:prstGeom prst="rightArrow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右箭头 42"/>
                <p:cNvSpPr/>
                <p:nvPr/>
              </p:nvSpPr>
              <p:spPr>
                <a:xfrm>
                  <a:off x="4954390" y="9413649"/>
                  <a:ext cx="645745" cy="363640"/>
                </a:xfrm>
                <a:prstGeom prst="rightArrow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14840992" y="8020417"/>
                <a:ext cx="789061" cy="65837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工单</a:t>
                </a:r>
                <a:endPara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圆角矩形 44"/>
              <p:cNvSpPr/>
              <p:nvPr/>
            </p:nvSpPr>
            <p:spPr>
              <a:xfrm>
                <a:off x="11101331" y="6206832"/>
                <a:ext cx="2743496" cy="263329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1404404" y="7033573"/>
                <a:ext cx="907711" cy="677609"/>
              </a:xfrm>
              <a:prstGeom prst="rect">
                <a:avLst/>
              </a:prstGeom>
              <a:solidFill>
                <a:srgbClr val="A0E8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反垃圾</a:t>
                </a:r>
                <a:endPara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11334313" y="7984070"/>
                <a:ext cx="1153175" cy="72127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网络日志</a:t>
                </a:r>
                <a:endPara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2683559" y="8006602"/>
                <a:ext cx="906010" cy="62297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云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捕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log</a:t>
                </a:r>
                <a:endPara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下箭头 48"/>
              <p:cNvSpPr/>
              <p:nvPr/>
            </p:nvSpPr>
            <p:spPr>
              <a:xfrm rot="19583733">
                <a:off x="12696459" y="11134668"/>
                <a:ext cx="364643" cy="721604"/>
              </a:xfrm>
              <a:prstGeom prst="down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右箭头 49"/>
              <p:cNvSpPr/>
              <p:nvPr/>
            </p:nvSpPr>
            <p:spPr>
              <a:xfrm rot="5400000">
                <a:off x="12006041" y="9143361"/>
                <a:ext cx="680226" cy="321738"/>
              </a:xfrm>
              <a:prstGeom prst="right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下箭头 50"/>
              <p:cNvSpPr/>
              <p:nvPr/>
            </p:nvSpPr>
            <p:spPr>
              <a:xfrm rot="3159356">
                <a:off x="13538483" y="8909610"/>
                <a:ext cx="331617" cy="1199876"/>
              </a:xfrm>
              <a:prstGeom prst="down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右箭头 51"/>
              <p:cNvSpPr/>
              <p:nvPr/>
            </p:nvSpPr>
            <p:spPr>
              <a:xfrm>
                <a:off x="13230321" y="10224548"/>
                <a:ext cx="1513882" cy="348105"/>
              </a:xfrm>
              <a:prstGeom prst="right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右箭头 52"/>
              <p:cNvSpPr/>
              <p:nvPr/>
            </p:nvSpPr>
            <p:spPr>
              <a:xfrm rot="16200000">
                <a:off x="15792948" y="9043048"/>
                <a:ext cx="594589" cy="301564"/>
              </a:xfrm>
              <a:prstGeom prst="right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2638106" y="7040200"/>
                <a:ext cx="880730" cy="670982"/>
              </a:xfrm>
              <a:prstGeom prst="rect">
                <a:avLst/>
              </a:prstGeom>
              <a:solidFill>
                <a:srgbClr val="A0E8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会员</a:t>
                </a: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1602214" y="6436936"/>
                <a:ext cx="17417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问题定位</a:t>
                </a:r>
                <a:endPara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4939393" y="6490155"/>
                <a:ext cx="16340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闭环处理</a:t>
                </a:r>
                <a:endPara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8563464" y="8188898"/>
                <a:ext cx="17417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舆情分析</a:t>
                </a:r>
                <a:endPara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11129647" y="11648425"/>
              <a:ext cx="513599" cy="19969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eaVert" wrap="square" lIns="71436" tIns="71436" rIns="71436" bIns="71436" numCol="1" spcCol="38100" rtlCol="0" anchor="ctr">
              <a:spAutoFit/>
            </a:bodyPr>
            <a:lstStyle/>
            <a:p>
              <a:pPr marL="0" marR="0" indent="0" algn="ctr" defTabSz="8215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监控告警</a:t>
              </a:r>
            </a:p>
          </p:txBody>
        </p:sp>
      </p:grpSp>
      <p:sp>
        <p:nvSpPr>
          <p:cNvPr id="62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</p:spTree>
    <p:extLst>
      <p:ext uri="{BB962C8B-B14F-4D97-AF65-F5344CB8AC3E}">
        <p14:creationId xmlns:p14="http://schemas.microsoft.com/office/powerpoint/2010/main" val="19571274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D3FA768-E052-4ED3-B869-D85248F4D971}"/>
              </a:ext>
            </a:extLst>
          </p:cNvPr>
          <p:cNvSpPr/>
          <p:nvPr/>
        </p:nvSpPr>
        <p:spPr>
          <a:xfrm>
            <a:off x="231752" y="1152868"/>
            <a:ext cx="8569368" cy="1660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收益</a:t>
            </a:r>
            <a:r>
              <a:rPr lang="en-US" altLang="zh-CN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6695" y="2835320"/>
            <a:ext cx="17070918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问题响应速度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对比人工定期查看、收集问题反馈，问题处理响应速度至少提升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天，线上问题止损提速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上重大问题感知提升至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20min~1hour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914400" hangingPunct="1">
              <a:lnSpc>
                <a:spcPct val="150000"/>
              </a:lnSpc>
            </a:pP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降低人力成本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运营：减少各业务线同学整理各自分类舆情问题时间，节约人力至少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客服：针对分类问题迅速响应、减少人工标签时间，节约人力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开发：舆情问题处理提速，减少问题相关信息查询时间，节约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：提升问题跟进闭环的效率，节约人力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产品：迅速总览站内外舆情动态、轻松获取用户建议转化为需求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</p:spTree>
    <p:extLst>
      <p:ext uri="{BB962C8B-B14F-4D97-AF65-F5344CB8AC3E}">
        <p14:creationId xmlns:p14="http://schemas.microsoft.com/office/powerpoint/2010/main" val="39726870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D3FA768-E052-4ED3-B869-D85248F4D971}"/>
              </a:ext>
            </a:extLst>
          </p:cNvPr>
          <p:cNvSpPr/>
          <p:nvPr/>
        </p:nvSpPr>
        <p:spPr>
          <a:xfrm>
            <a:off x="231752" y="1152868"/>
            <a:ext cx="8569368" cy="1660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  <a:endParaRPr lang="zh-CN" altLang="en-US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0758" y="2859383"/>
            <a:ext cx="1707091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提升舆情告警准确率、提炼告警信息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舆情闭环持续建设：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jira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、需求平台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持续优化，实现多级聚类，进一步节省人工归纳成本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方舆情信息产品相关问题提取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歌曲评论舆情分析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</p:spTree>
    <p:extLst>
      <p:ext uri="{BB962C8B-B14F-4D97-AF65-F5344CB8AC3E}">
        <p14:creationId xmlns:p14="http://schemas.microsoft.com/office/powerpoint/2010/main" val="9574405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D3FA768-E052-4ED3-B869-D85248F4D971}"/>
              </a:ext>
            </a:extLst>
          </p:cNvPr>
          <p:cNvSpPr/>
          <p:nvPr/>
        </p:nvSpPr>
        <p:spPr>
          <a:xfrm>
            <a:off x="308055" y="1324115"/>
            <a:ext cx="60141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Agenda</a:t>
            </a:r>
            <a:endParaRPr lang="en-US" altLang="zh-CN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570241" y="3263107"/>
            <a:ext cx="13675148" cy="932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b="1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云音乐的舆情在</a:t>
            </a:r>
            <a:r>
              <a:rPr lang="zh-CN" altLang="en-US" sz="4000" b="1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哪里</a:t>
            </a:r>
            <a:endParaRPr lang="en-US" altLang="zh-CN" sz="4000" b="1" kern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</a:endParaRPr>
          </a:p>
          <a:p>
            <a:pPr marL="285750" lvl="0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为什么</a:t>
            </a:r>
            <a:r>
              <a:rPr lang="zh-CN" altLang="en-US" sz="40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要做舆情</a:t>
            </a: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监控</a:t>
            </a:r>
            <a:endParaRPr lang="en-US" altLang="zh-CN" sz="4000" b="1" kern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</a:endParaRPr>
          </a:p>
          <a:p>
            <a:pPr marL="285750" lvl="0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 b="1" kern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QA</a:t>
            </a:r>
            <a:r>
              <a:rPr lang="zh-CN" altLang="en-US" sz="4000" b="1" kern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为什么做</a:t>
            </a:r>
            <a:r>
              <a:rPr lang="zh-CN" altLang="en-US" sz="40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舆情</a:t>
            </a:r>
            <a:r>
              <a:rPr lang="zh-CN" altLang="en-US" sz="4000" b="1" kern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监控</a:t>
            </a:r>
            <a:endParaRPr lang="en-US" altLang="zh-CN" sz="4000" b="1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舆情监控实践</a:t>
            </a:r>
            <a:endParaRPr lang="en-US" altLang="zh-CN" sz="4000" b="1" kern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预设关键词</a:t>
            </a:r>
            <a:r>
              <a:rPr lang="zh-CN" altLang="en-US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en-US" altLang="zh-CN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消息推</a:t>
            </a:r>
            <a:r>
              <a:rPr lang="zh-CN" altLang="en-US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</a:t>
            </a:r>
            <a:endParaRPr lang="en-US" altLang="zh-CN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一站式</a:t>
            </a:r>
            <a:r>
              <a:rPr lang="zh-CN" altLang="en-US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r>
              <a:rPr lang="zh-CN" altLang="en-US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语义分析</a:t>
            </a:r>
            <a:endParaRPr lang="en-US" altLang="zh-CN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关键词消息订阅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</a:t>
            </a:r>
            <a:endParaRPr lang="en-US" altLang="zh-CN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定位信息</a:t>
            </a:r>
            <a:r>
              <a:rPr lang="zh-CN" altLang="en-US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舆情闭环</a:t>
            </a:r>
            <a:endParaRPr lang="en-US" altLang="zh-CN" b="1" kern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收益</a:t>
            </a:r>
            <a:r>
              <a:rPr lang="en-US" altLang="zh-CN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</a:t>
            </a:r>
            <a:endParaRPr lang="en-US" altLang="zh-CN" sz="4000" b="1" kern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algn="l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规划</a:t>
            </a:r>
            <a:endParaRPr lang="en-US" altLang="zh-CN" sz="40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文本"/>
          <p:cNvSpPr txBox="1">
            <a:spLocks/>
          </p:cNvSpPr>
          <p:nvPr/>
        </p:nvSpPr>
        <p:spPr>
          <a:xfrm>
            <a:off x="10803226" y="14057708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</p:spTree>
    <p:extLst>
      <p:ext uri="{BB962C8B-B14F-4D97-AF65-F5344CB8AC3E}">
        <p14:creationId xmlns:p14="http://schemas.microsoft.com/office/powerpoint/2010/main" val="20831295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3" name="结尾页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2"/>
            <a:ext cx="20318412" cy="15238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22266" y="3243853"/>
            <a:ext cx="8392191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内部渠道：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反馈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有效信息最集中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、歌曲评论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D3FA768-E052-4ED3-B869-D85248F4D971}"/>
              </a:ext>
            </a:extLst>
          </p:cNvPr>
          <p:cNvSpPr/>
          <p:nvPr/>
        </p:nvSpPr>
        <p:spPr>
          <a:xfrm>
            <a:off x="402185" y="1156304"/>
            <a:ext cx="6014132" cy="1660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音乐的舆情</a:t>
            </a:r>
            <a:endParaRPr lang="en-US" altLang="zh-CN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07843" y="4056194"/>
            <a:ext cx="8956037" cy="10174504"/>
            <a:chOff x="1006109" y="4801027"/>
            <a:chExt cx="8956037" cy="9309886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6109" y="4801027"/>
              <a:ext cx="8956037" cy="8870248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4704047" y="13710803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用户反馈</a:t>
              </a:r>
              <a:endParaRPr lang="zh-CN" altLang="en-US" sz="20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011359" y="3752850"/>
            <a:ext cx="5407845" cy="10499464"/>
            <a:chOff x="10601197" y="4376057"/>
            <a:chExt cx="5407845" cy="984041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01197" y="4376057"/>
              <a:ext cx="5407845" cy="9369844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2699825" y="13662472"/>
              <a:ext cx="1210588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歌曲评论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1910149" y="4056194"/>
            <a:ext cx="5089509" cy="10137963"/>
            <a:chOff x="17579991" y="2296465"/>
            <a:chExt cx="5361572" cy="99419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79991" y="2296465"/>
              <a:ext cx="5361572" cy="9444818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19655483" y="11684367"/>
              <a:ext cx="1210588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应用商城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315173" y="4056194"/>
            <a:ext cx="5193639" cy="10101220"/>
            <a:chOff x="11818953" y="2296463"/>
            <a:chExt cx="5283856" cy="9925704"/>
          </a:xfrm>
        </p:grpSpPr>
        <p:sp>
          <p:nvSpPr>
            <p:cNvPr id="14" name="矩形 13"/>
            <p:cNvSpPr/>
            <p:nvPr/>
          </p:nvSpPr>
          <p:spPr>
            <a:xfrm>
              <a:off x="14089935" y="11822057"/>
              <a:ext cx="6976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贴吧</a:t>
              </a:r>
              <a:endParaRPr lang="zh-CN" altLang="en-US" sz="2000" dirty="0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18953" y="2296463"/>
              <a:ext cx="5283856" cy="9486805"/>
            </a:xfrm>
            <a:prstGeom prst="rect">
              <a:avLst/>
            </a:prstGeom>
          </p:spPr>
        </p:pic>
      </p:grpSp>
      <p:sp>
        <p:nvSpPr>
          <p:cNvPr id="22" name="矩形 21"/>
          <p:cNvSpPr/>
          <p:nvPr/>
        </p:nvSpPr>
        <p:spPr>
          <a:xfrm>
            <a:off x="522266" y="3226585"/>
            <a:ext cx="8392191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外部渠道：微博、贴吧、应用商城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98047" y="2605479"/>
            <a:ext cx="8392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舆情在哪里</a:t>
            </a:r>
          </a:p>
        </p:txBody>
      </p:sp>
      <p:sp>
        <p:nvSpPr>
          <p:cNvPr id="24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96213" y="4076930"/>
            <a:ext cx="5370157" cy="10124562"/>
            <a:chOff x="1046160" y="4096277"/>
            <a:chExt cx="5222175" cy="10124562"/>
          </a:xfrm>
        </p:grpSpPr>
        <p:sp>
          <p:nvSpPr>
            <p:cNvPr id="13" name="矩形 12"/>
            <p:cNvSpPr/>
            <p:nvPr/>
          </p:nvSpPr>
          <p:spPr>
            <a:xfrm>
              <a:off x="3204661" y="13812776"/>
              <a:ext cx="676194" cy="4080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微博</a:t>
              </a:r>
              <a:endParaRPr lang="zh-CN" altLang="en-US" sz="2000" dirty="0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160" y="4096277"/>
              <a:ext cx="5222175" cy="9633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83006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D3FA768-E052-4ED3-B869-D85248F4D971}"/>
              </a:ext>
            </a:extLst>
          </p:cNvPr>
          <p:cNvSpPr/>
          <p:nvPr/>
        </p:nvSpPr>
        <p:spPr>
          <a:xfrm>
            <a:off x="240820" y="1032339"/>
            <a:ext cx="9185568" cy="1660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为什么要做舆情监控</a:t>
            </a:r>
            <a:endParaRPr lang="en-US" altLang="zh-CN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114286"/>
              </p:ext>
            </p:extLst>
          </p:nvPr>
        </p:nvGraphicFramePr>
        <p:xfrm>
          <a:off x="914399" y="8369013"/>
          <a:ext cx="15824332" cy="51880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4714"/>
                <a:gridCol w="3360617"/>
                <a:gridCol w="2057316"/>
                <a:gridCol w="1645620"/>
                <a:gridCol w="1650903"/>
                <a:gridCol w="4775162"/>
              </a:tblGrid>
              <a:tr h="47018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渠道</a:t>
                      </a:r>
                      <a:endParaRPr lang="zh-CN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内容聚焦</a:t>
                      </a:r>
                      <a:endParaRPr lang="zh-CN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关注主体</a:t>
                      </a:r>
                      <a:endParaRPr lang="zh-CN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来源</a:t>
                      </a:r>
                      <a:endParaRPr lang="zh-CN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优先级</a:t>
                      </a:r>
                      <a:endParaRPr lang="zh-CN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处理切入点</a:t>
                      </a:r>
                      <a:endParaRPr lang="zh-CN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81012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用户反馈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问题反馈、建议</a:t>
                      </a:r>
                      <a:r>
                        <a:rPr lang="zh-CN" altLang="en-US" dirty="0" smtClean="0"/>
                        <a:t>、咨询、寻求合作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运营、产品、研发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内部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问题、建议结合业务分类处理，解答用户咨询</a:t>
                      </a:r>
                      <a:endParaRPr lang="zh-CN" altLang="en-US" dirty="0"/>
                    </a:p>
                  </a:txBody>
                  <a:tcPr/>
                </a:tc>
              </a:tr>
              <a:tr h="819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微博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行业新闻、相关热文、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问题反馈、建议</a:t>
                      </a:r>
                      <a:r>
                        <a:rPr lang="zh-CN" altLang="en-US" dirty="0" smtClean="0"/>
                        <a:t>、咨询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运营、产品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外部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215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P1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215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用户正面、负面倾向分析，严重产品问题处理</a:t>
                      </a:r>
                    </a:p>
                  </a:txBody>
                  <a:tcPr/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歌曲评论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歌曲相关的个人情感、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歌曲问题反馈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运营、产品、研发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215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内部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215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P1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215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用户正面、负面倾向分析，曲库相关信息处理</a:t>
                      </a:r>
                    </a:p>
                  </a:txBody>
                  <a:tcPr/>
                </a:tc>
              </a:tr>
              <a:tr h="52237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应用商城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问题反馈、建议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运营、产品、研发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外部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215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P1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215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用户正面、负面倾向分析，产品问题处理</a:t>
                      </a:r>
                    </a:p>
                  </a:txBody>
                  <a:tcPr/>
                </a:tc>
              </a:tr>
              <a:tr h="604192">
                <a:tc>
                  <a:txBody>
                    <a:bodyPr/>
                    <a:lstStyle/>
                    <a:p>
                      <a:pPr marL="0" marR="0" lvl="0" indent="0" algn="ctr" defTabSz="8215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贴吧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咨询、帮助、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问题反馈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运营、产品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外部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215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P2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215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用户正面、负面倾向分析，咨询解答</a:t>
                      </a:r>
                    </a:p>
                    <a:p>
                      <a:pPr marL="0" marR="0" lvl="0" indent="0" algn="ctr" defTabSz="8215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</a:tr>
              <a:tr h="726418">
                <a:tc>
                  <a:txBody>
                    <a:bodyPr/>
                    <a:lstStyle/>
                    <a:p>
                      <a:pPr marL="0" marR="0" lvl="0" indent="0" algn="ctr" defTabSz="8215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今日头条等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行业新闻、动态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运营、产品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外部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215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P2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215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舆论正面、负面倾向分析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570627" y="2692794"/>
            <a:ext cx="15680497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舆情处理现状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人工查看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、周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、月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、统计问题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数据来源庞杂、数据结构化低，需要人工分类整理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问题定位和跟进难，需要查询不同信息如网络、行为等日志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处理速度和效率：运营、客户人工查询，响应速度慢，处理不及时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人力成本：人工打标、归纳整理，开发定位、解决问题，以及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QA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跟进流程复杂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线上质量和体验：用户反馈及问题处理的响应和收敛速度慢，影响产品口碑和使用体验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</p:spTree>
    <p:extLst>
      <p:ext uri="{BB962C8B-B14F-4D97-AF65-F5344CB8AC3E}">
        <p14:creationId xmlns:p14="http://schemas.microsoft.com/office/powerpoint/2010/main" val="8988638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D3FA768-E052-4ED3-B869-D85248F4D971}"/>
              </a:ext>
            </a:extLst>
          </p:cNvPr>
          <p:cNvSpPr/>
          <p:nvPr/>
        </p:nvSpPr>
        <p:spPr>
          <a:xfrm>
            <a:off x="240820" y="1032339"/>
            <a:ext cx="91913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QA</a:t>
            </a:r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为什么做舆情</a:t>
            </a: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en-US" altLang="zh-CN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1478" y="2619488"/>
            <a:ext cx="1837578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舆情监控是线上质量监控的重要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环节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舆情（用户反馈）监控是云音乐线上监控分层体系中最贴近用户的质量监控方式，是发现线上问题的必要来源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渠道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舆情监控支撑网络、版权、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Crash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、兼容性、会员、曲库、播放体验等多个线上质量核心指标的监控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="" xmlns:a16="http://schemas.microsoft.com/office/drawing/2014/main" id="{90C1BD7D-A504-0545-89F2-1E020873ACDC}"/>
              </a:ext>
            </a:extLst>
          </p:cNvPr>
          <p:cNvSpPr txBox="1"/>
          <p:nvPr/>
        </p:nvSpPr>
        <p:spPr>
          <a:xfrm>
            <a:off x="1784854" y="9151593"/>
            <a:ext cx="1316244" cy="719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51605" tIns="51605" rIns="51605" bIns="51605" numCol="1" spcCol="38100" rtlCol="0" anchor="t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Kaiti SC" charset="-122"/>
                <a:sym typeface="Franklin Gothic Book"/>
              </a:rPr>
              <a:t>监控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="" xmlns:a16="http://schemas.microsoft.com/office/drawing/2014/main" id="{2ED52835-248E-8349-BC7D-08A3D1F51959}"/>
              </a:ext>
            </a:extLst>
          </p:cNvPr>
          <p:cNvSpPr/>
          <p:nvPr/>
        </p:nvSpPr>
        <p:spPr>
          <a:xfrm>
            <a:off x="9627789" y="8984192"/>
            <a:ext cx="1658063" cy="1038419"/>
          </a:xfrm>
          <a:prstGeom prst="rect">
            <a:avLst/>
          </a:prstGeom>
          <a:solidFill>
            <a:srgbClr val="92D050">
              <a:alpha val="50196"/>
            </a:srgbClr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116774" hangingPunct="1"/>
            <a:r>
              <a:rPr kumimoji="1" lang="en-US" altLang="zh-CN" sz="28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iti SC" charset="-122"/>
              </a:rPr>
              <a:t>API</a:t>
            </a:r>
            <a:r>
              <a:rPr kumimoji="1" lang="zh-CN" altLang="en-US" sz="28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iti SC" charset="-122"/>
              </a:rPr>
              <a:t>监控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="" xmlns:a16="http://schemas.microsoft.com/office/drawing/2014/main" id="{72798661-93D5-D443-829C-AEA7818609D7}"/>
              </a:ext>
            </a:extLst>
          </p:cNvPr>
          <p:cNvSpPr/>
          <p:nvPr/>
        </p:nvSpPr>
        <p:spPr>
          <a:xfrm>
            <a:off x="3703652" y="8984192"/>
            <a:ext cx="1639184" cy="1038421"/>
          </a:xfrm>
          <a:prstGeom prst="rect">
            <a:avLst/>
          </a:prstGeom>
          <a:solidFill>
            <a:srgbClr val="FFC00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116774" hangingPunct="1"/>
            <a:r>
              <a:rPr kumimoji="1" lang="zh-CN" altLang="en-US" sz="28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iti SC" charset="-122"/>
              </a:rPr>
              <a:t>舆情</a:t>
            </a:r>
            <a:r>
              <a:rPr kumimoji="1" lang="zh-CN" altLang="en-US" sz="2800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iti SC" charset="-122"/>
              </a:rPr>
              <a:t>监控</a:t>
            </a:r>
            <a:endParaRPr kumimoji="1" lang="zh-CN" altLang="en-US" sz="28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iti SC" charset="-122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="" xmlns:a16="http://schemas.microsoft.com/office/drawing/2014/main" id="{B1CC954D-A7A2-D540-9BBD-6B3183E220E3}"/>
              </a:ext>
            </a:extLst>
          </p:cNvPr>
          <p:cNvSpPr/>
          <p:nvPr/>
        </p:nvSpPr>
        <p:spPr>
          <a:xfrm>
            <a:off x="5618559" y="8984191"/>
            <a:ext cx="1611902" cy="1038421"/>
          </a:xfrm>
          <a:prstGeom prst="rect">
            <a:avLst/>
          </a:prstGeom>
          <a:solidFill>
            <a:srgbClr val="92D050">
              <a:alpha val="50196"/>
            </a:srgbClr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116774" hangingPunct="1"/>
            <a:r>
              <a:rPr kumimoji="1" lang="zh-CN" altLang="en-US" sz="28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iti SC" charset="-122"/>
              </a:rPr>
              <a:t>线上巡检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="" xmlns:a16="http://schemas.microsoft.com/office/drawing/2014/main" id="{C135988B-6DA9-D547-840F-9EBC7F86BF88}"/>
              </a:ext>
            </a:extLst>
          </p:cNvPr>
          <p:cNvSpPr/>
          <p:nvPr/>
        </p:nvSpPr>
        <p:spPr>
          <a:xfrm>
            <a:off x="7637236" y="8984191"/>
            <a:ext cx="1611902" cy="1038419"/>
          </a:xfrm>
          <a:prstGeom prst="rect">
            <a:avLst/>
          </a:prstGeom>
          <a:solidFill>
            <a:srgbClr val="92D050">
              <a:alpha val="50196"/>
            </a:srgbClr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116774" hangingPunct="1"/>
            <a:r>
              <a:rPr kumimoji="1" lang="zh-CN" altLang="en-US" sz="28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iti SC" charset="-122"/>
              </a:rPr>
              <a:t>埋点监控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="" xmlns:a16="http://schemas.microsoft.com/office/drawing/2014/main" id="{257FCFF5-2926-034D-A0AE-F026F7ECCE70}"/>
              </a:ext>
            </a:extLst>
          </p:cNvPr>
          <p:cNvSpPr/>
          <p:nvPr/>
        </p:nvSpPr>
        <p:spPr>
          <a:xfrm>
            <a:off x="11608011" y="9000348"/>
            <a:ext cx="1639184" cy="1022262"/>
          </a:xfrm>
          <a:prstGeom prst="rect">
            <a:avLst/>
          </a:prstGeom>
          <a:solidFill>
            <a:srgbClr val="92D050">
              <a:alpha val="50196"/>
            </a:srgbClr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116774" hangingPunct="1"/>
            <a:r>
              <a:rPr kumimoji="1" lang="zh-CN" altLang="en-US" sz="28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iti SC" charset="-122"/>
              </a:rPr>
              <a:t>异常监控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="" xmlns:a16="http://schemas.microsoft.com/office/drawing/2014/main" id="{257FCFF5-2926-034D-A0AE-F026F7ECCE70}"/>
              </a:ext>
            </a:extLst>
          </p:cNvPr>
          <p:cNvSpPr/>
          <p:nvPr/>
        </p:nvSpPr>
        <p:spPr>
          <a:xfrm>
            <a:off x="13569354" y="8984190"/>
            <a:ext cx="1639184" cy="1038350"/>
          </a:xfrm>
          <a:prstGeom prst="rect">
            <a:avLst/>
          </a:prstGeom>
          <a:solidFill>
            <a:srgbClr val="92D050">
              <a:alpha val="50196"/>
            </a:srgbClr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116774" hangingPunct="1"/>
            <a:r>
              <a:rPr kumimoji="1" lang="zh-CN" altLang="en-US" sz="28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iti SC" charset="-122"/>
              </a:rPr>
              <a:t>资源</a:t>
            </a:r>
            <a:r>
              <a:rPr kumimoji="1" lang="zh-CN" altLang="en-US" sz="2800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iti SC" charset="-122"/>
              </a:rPr>
              <a:t>监控</a:t>
            </a:r>
            <a:endParaRPr kumimoji="1" lang="zh-CN" altLang="en-US" sz="28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iti SC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="" xmlns:a16="http://schemas.microsoft.com/office/drawing/2014/main" id="{19C7E308-EC05-4999-B615-347FE0CE65CA}"/>
              </a:ext>
            </a:extLst>
          </p:cNvPr>
          <p:cNvSpPr/>
          <p:nvPr/>
        </p:nvSpPr>
        <p:spPr>
          <a:xfrm>
            <a:off x="3703653" y="12588497"/>
            <a:ext cx="2429903" cy="90587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774"/>
            <a:r>
              <a:rPr kumimoji="1"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告警平台</a:t>
            </a:r>
            <a:endParaRPr kumimoji="1"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="" xmlns:a16="http://schemas.microsoft.com/office/drawing/2014/main" id="{0C1B78C3-9E42-4104-8B84-6DE6B7CFD516}"/>
              </a:ext>
            </a:extLst>
          </p:cNvPr>
          <p:cNvSpPr txBox="1"/>
          <p:nvPr/>
        </p:nvSpPr>
        <p:spPr>
          <a:xfrm>
            <a:off x="1713829" y="11766054"/>
            <a:ext cx="1445199" cy="1335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1605" tIns="51605" rIns="51605" bIns="51605" numCol="1" spcCol="38100" rtlCol="0" anchor="t">
            <a:spAutoFit/>
          </a:bodyPr>
          <a:lstStyle/>
          <a:p>
            <a:pPr latinLnBrk="1" hangingPunct="0"/>
            <a:r>
              <a:rPr lang="zh-CN" altLang="en-US" sz="4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iti SC" charset="-122"/>
                <a:sym typeface="Franklin Gothic Book"/>
              </a:rPr>
              <a:t>支撑平台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="" xmlns:a16="http://schemas.microsoft.com/office/drawing/2014/main" id="{4975E308-F429-0648-97B3-07188056E7BB}"/>
              </a:ext>
            </a:extLst>
          </p:cNvPr>
          <p:cNvSpPr/>
          <p:nvPr/>
        </p:nvSpPr>
        <p:spPr>
          <a:xfrm>
            <a:off x="12652847" y="12588496"/>
            <a:ext cx="2555692" cy="86406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774"/>
            <a:r>
              <a:rPr kumimoji="1" lang="en-US" altLang="zh-CN" sz="2800" dirty="0" err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Testcase</a:t>
            </a:r>
            <a:r>
              <a:rPr kumimoji="1"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kumimoji="1"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="" xmlns:a16="http://schemas.microsoft.com/office/drawing/2014/main" id="{09C3170D-9272-8848-9081-B0CF8C13DCA6}"/>
              </a:ext>
            </a:extLst>
          </p:cNvPr>
          <p:cNvSpPr/>
          <p:nvPr/>
        </p:nvSpPr>
        <p:spPr>
          <a:xfrm>
            <a:off x="6660727" y="12604692"/>
            <a:ext cx="2699619" cy="90587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774"/>
            <a:r>
              <a:rPr kumimoji="1"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全链路效能平台</a:t>
            </a:r>
            <a:endParaRPr kumimoji="1"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="" xmlns:a16="http://schemas.microsoft.com/office/drawing/2014/main" id="{E5439E95-1992-5644-8C0D-1E738B99CF82}"/>
              </a:ext>
            </a:extLst>
          </p:cNvPr>
          <p:cNvSpPr/>
          <p:nvPr/>
        </p:nvSpPr>
        <p:spPr>
          <a:xfrm>
            <a:off x="3703653" y="11385929"/>
            <a:ext cx="2429903" cy="94393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774"/>
            <a:r>
              <a:rPr kumimoji="1" lang="en-US" altLang="zh-CN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kumimoji="1"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管理平台</a:t>
            </a:r>
            <a:endParaRPr kumimoji="1"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="" xmlns:a16="http://schemas.microsoft.com/office/drawing/2014/main" id="{4D57A869-1A2D-0F4A-8582-583CFC1DC3D6}"/>
              </a:ext>
            </a:extLst>
          </p:cNvPr>
          <p:cNvSpPr/>
          <p:nvPr/>
        </p:nvSpPr>
        <p:spPr>
          <a:xfrm>
            <a:off x="12652847" y="11385928"/>
            <a:ext cx="2555692" cy="90587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774"/>
            <a:r>
              <a:rPr kumimoji="1"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哨兵系统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="" xmlns:a16="http://schemas.microsoft.com/office/drawing/2014/main" id="{CC3E4E01-037D-7348-93BD-36EA0743C3A1}"/>
              </a:ext>
            </a:extLst>
          </p:cNvPr>
          <p:cNvSpPr/>
          <p:nvPr/>
        </p:nvSpPr>
        <p:spPr>
          <a:xfrm>
            <a:off x="9908539" y="12600165"/>
            <a:ext cx="2117285" cy="897668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774"/>
            <a:r>
              <a:rPr kumimoji="1" lang="en-US" altLang="zh-CN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Trace</a:t>
            </a:r>
            <a:r>
              <a:rPr kumimoji="1"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kumimoji="1"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="" xmlns:a16="http://schemas.microsoft.com/office/drawing/2014/main" id="{72AACF14-C5C2-6A46-8D72-60413D7B4A32}"/>
              </a:ext>
            </a:extLst>
          </p:cNvPr>
          <p:cNvSpPr/>
          <p:nvPr/>
        </p:nvSpPr>
        <p:spPr>
          <a:xfrm>
            <a:off x="6660727" y="11385929"/>
            <a:ext cx="2699619" cy="94393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774"/>
            <a:r>
              <a:rPr kumimoji="1"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客户端自动化</a:t>
            </a:r>
            <a:endParaRPr kumimoji="1"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="" xmlns:a16="http://schemas.microsoft.com/office/drawing/2014/main" id="{81437303-9E9C-D949-9495-D6E5E5E27CEE}"/>
              </a:ext>
            </a:extLst>
          </p:cNvPr>
          <p:cNvSpPr/>
          <p:nvPr/>
        </p:nvSpPr>
        <p:spPr>
          <a:xfrm>
            <a:off x="9947954" y="11385928"/>
            <a:ext cx="2117285" cy="94393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774"/>
            <a:r>
              <a:rPr kumimoji="1"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崩溃平台</a:t>
            </a:r>
            <a:endParaRPr kumimoji="1"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="" xmlns:a16="http://schemas.microsoft.com/office/drawing/2014/main" id="{EF078656-5FFE-48E7-ADD1-FE090060E293}"/>
              </a:ext>
            </a:extLst>
          </p:cNvPr>
          <p:cNvSpPr/>
          <p:nvPr/>
        </p:nvSpPr>
        <p:spPr>
          <a:xfrm>
            <a:off x="3518890" y="11183631"/>
            <a:ext cx="11826453" cy="2424900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1116774"/>
            <a:endParaRPr kumimoji="1"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iti SC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="" xmlns:a16="http://schemas.microsoft.com/office/drawing/2014/main" id="{EF078656-5FFE-48E7-ADD1-FE090060E293}"/>
              </a:ext>
            </a:extLst>
          </p:cNvPr>
          <p:cNvSpPr/>
          <p:nvPr/>
        </p:nvSpPr>
        <p:spPr>
          <a:xfrm>
            <a:off x="3518891" y="8677761"/>
            <a:ext cx="11826453" cy="1594369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1116774"/>
            <a:endParaRPr kumimoji="1"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iti SC" charset="-122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="" xmlns:a16="http://schemas.microsoft.com/office/drawing/2014/main" id="{19C7E308-EC05-4999-B615-347FE0CE65CA}"/>
              </a:ext>
            </a:extLst>
          </p:cNvPr>
          <p:cNvSpPr/>
          <p:nvPr/>
        </p:nvSpPr>
        <p:spPr>
          <a:xfrm>
            <a:off x="3739053" y="6619906"/>
            <a:ext cx="1603783" cy="9394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774"/>
            <a:r>
              <a:rPr kumimoji="1"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曲库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="" xmlns:a16="http://schemas.microsoft.com/office/drawing/2014/main" id="{4975E308-F429-0648-97B3-07188056E7BB}"/>
              </a:ext>
            </a:extLst>
          </p:cNvPr>
          <p:cNvSpPr/>
          <p:nvPr/>
        </p:nvSpPr>
        <p:spPr>
          <a:xfrm>
            <a:off x="13021399" y="6619905"/>
            <a:ext cx="2202732" cy="97293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774"/>
            <a:r>
              <a:rPr kumimoji="1"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兼容性问题</a:t>
            </a:r>
            <a:endParaRPr kumimoji="1"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="" xmlns:a16="http://schemas.microsoft.com/office/drawing/2014/main" id="{09C3170D-9272-8848-9081-B0CF8C13DCA6}"/>
              </a:ext>
            </a:extLst>
          </p:cNvPr>
          <p:cNvSpPr/>
          <p:nvPr/>
        </p:nvSpPr>
        <p:spPr>
          <a:xfrm>
            <a:off x="8010537" y="6619905"/>
            <a:ext cx="1810476" cy="94393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116774"/>
            <a:r>
              <a:rPr lang="zh-CN" altLang="en-US" sz="2800" dirty="0" smtClean="0"/>
              <a:t>网络</a:t>
            </a:r>
            <a:r>
              <a:rPr lang="zh-CN" altLang="en-US" sz="2800" dirty="0"/>
              <a:t>问题</a:t>
            </a:r>
            <a:endParaRPr kumimoji="1"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="" xmlns:a16="http://schemas.microsoft.com/office/drawing/2014/main" id="{E5439E95-1992-5644-8C0D-1E738B99CF82}"/>
              </a:ext>
            </a:extLst>
          </p:cNvPr>
          <p:cNvSpPr/>
          <p:nvPr/>
        </p:nvSpPr>
        <p:spPr>
          <a:xfrm>
            <a:off x="3739054" y="5390794"/>
            <a:ext cx="2135742" cy="95569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774"/>
            <a:r>
              <a:rPr kumimoji="1"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播放体验</a:t>
            </a:r>
            <a:endParaRPr kumimoji="1"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="" xmlns:a16="http://schemas.microsoft.com/office/drawing/2014/main" id="{4D57A869-1A2D-0F4A-8582-583CFC1DC3D6}"/>
              </a:ext>
            </a:extLst>
          </p:cNvPr>
          <p:cNvSpPr/>
          <p:nvPr/>
        </p:nvSpPr>
        <p:spPr>
          <a:xfrm>
            <a:off x="13542307" y="5416934"/>
            <a:ext cx="1654777" cy="9245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774"/>
            <a:r>
              <a:rPr kumimoji="1"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接口抖动</a:t>
            </a:r>
            <a:endParaRPr kumimoji="1"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="" xmlns:a16="http://schemas.microsoft.com/office/drawing/2014/main" id="{CC3E4E01-037D-7348-93BD-36EA0743C3A1}"/>
              </a:ext>
            </a:extLst>
          </p:cNvPr>
          <p:cNvSpPr/>
          <p:nvPr/>
        </p:nvSpPr>
        <p:spPr>
          <a:xfrm>
            <a:off x="10352972" y="6619906"/>
            <a:ext cx="2117285" cy="94393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116774"/>
            <a:r>
              <a:rPr lang="zh-CN" altLang="en-US" sz="2800" dirty="0"/>
              <a:t>应用</a:t>
            </a:r>
            <a:r>
              <a:rPr lang="en-US" altLang="zh-CN" sz="2800" dirty="0"/>
              <a:t>crash</a:t>
            </a:r>
            <a:endParaRPr kumimoji="1"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="" xmlns:a16="http://schemas.microsoft.com/office/drawing/2014/main" id="{72AACF14-C5C2-6A46-8D72-60413D7B4A32}"/>
              </a:ext>
            </a:extLst>
          </p:cNvPr>
          <p:cNvSpPr/>
          <p:nvPr/>
        </p:nvSpPr>
        <p:spPr>
          <a:xfrm>
            <a:off x="8428895" y="5397501"/>
            <a:ext cx="2460864" cy="94393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774"/>
            <a:r>
              <a:rPr kumimoji="1"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会员相关问题</a:t>
            </a:r>
            <a:endParaRPr kumimoji="1"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="" xmlns:a16="http://schemas.microsoft.com/office/drawing/2014/main" id="{81437303-9E9C-D949-9495-D6E5E5E27CEE}"/>
              </a:ext>
            </a:extLst>
          </p:cNvPr>
          <p:cNvSpPr/>
          <p:nvPr/>
        </p:nvSpPr>
        <p:spPr>
          <a:xfrm>
            <a:off x="11363975" y="5416935"/>
            <a:ext cx="1746235" cy="90932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774"/>
            <a:r>
              <a:rPr kumimoji="1"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资源异常</a:t>
            </a:r>
            <a:endParaRPr kumimoji="1"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="" xmlns:a16="http://schemas.microsoft.com/office/drawing/2014/main" id="{EF078656-5FFE-48E7-ADD1-FE090060E293}"/>
              </a:ext>
            </a:extLst>
          </p:cNvPr>
          <p:cNvSpPr/>
          <p:nvPr/>
        </p:nvSpPr>
        <p:spPr>
          <a:xfrm>
            <a:off x="3534485" y="5165295"/>
            <a:ext cx="11826453" cy="2692189"/>
          </a:xfrm>
          <a:prstGeom prst="rect">
            <a:avLst/>
          </a:prstGeom>
          <a:noFill/>
          <a:ln w="6350" cap="flat" cmpd="sng" algn="ctr">
            <a:solidFill>
              <a:srgbClr val="5B9BD5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1116774"/>
            <a:endParaRPr kumimoji="1"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iti SC" charset="-122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="" xmlns:a16="http://schemas.microsoft.com/office/drawing/2014/main" id="{90C1BD7D-A504-0545-89F2-1E020873ACDC}"/>
              </a:ext>
            </a:extLst>
          </p:cNvPr>
          <p:cNvSpPr txBox="1"/>
          <p:nvPr/>
        </p:nvSpPr>
        <p:spPr>
          <a:xfrm>
            <a:off x="1786144" y="5187041"/>
            <a:ext cx="1316244" cy="25664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51605" tIns="51605" rIns="51605" bIns="51605" numCol="1" spcCol="38100" rtlCol="0" anchor="t">
            <a:spAutoFit/>
          </a:bodyPr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iti SC" charset="-122"/>
                <a:sym typeface="Franklin Gothic Book"/>
              </a:rPr>
              <a:t>线</a:t>
            </a:r>
            <a:r>
              <a:rPr lang="zh-CN" altLang="en-US" sz="4000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iti SC" charset="-122"/>
                <a:sym typeface="Franklin Gothic Book"/>
              </a:rPr>
              <a:t>上质量核心指标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Kaiti SC" charset="-122"/>
              <a:sym typeface="Franklin Gothic Book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="" xmlns:a16="http://schemas.microsoft.com/office/drawing/2014/main" id="{19C7E308-EC05-4999-B615-347FE0CE65CA}"/>
              </a:ext>
            </a:extLst>
          </p:cNvPr>
          <p:cNvSpPr/>
          <p:nvPr/>
        </p:nvSpPr>
        <p:spPr>
          <a:xfrm>
            <a:off x="5874795" y="6631878"/>
            <a:ext cx="1603783" cy="931961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774"/>
            <a:r>
              <a:rPr kumimoji="1"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="" xmlns:a16="http://schemas.microsoft.com/office/drawing/2014/main" id="{19C7E308-EC05-4999-B615-347FE0CE65CA}"/>
              </a:ext>
            </a:extLst>
          </p:cNvPr>
          <p:cNvSpPr/>
          <p:nvPr/>
        </p:nvSpPr>
        <p:spPr>
          <a:xfrm>
            <a:off x="6350896" y="5400935"/>
            <a:ext cx="1603783" cy="945551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774"/>
            <a:r>
              <a:rPr kumimoji="1"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="" xmlns:a16="http://schemas.microsoft.com/office/drawing/2014/main" id="{03EADE4E-7204-4D92-B3A5-29B75454894C}"/>
              </a:ext>
            </a:extLst>
          </p:cNvPr>
          <p:cNvSpPr/>
          <p:nvPr/>
        </p:nvSpPr>
        <p:spPr>
          <a:xfrm>
            <a:off x="1422978" y="4880114"/>
            <a:ext cx="14135059" cy="3078253"/>
          </a:xfrm>
          <a:prstGeom prst="rect">
            <a:avLst/>
          </a:prstGeom>
          <a:noFill/>
          <a:ln w="635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116774"/>
            <a:endParaRPr kumimoji="1"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iti SC" charset="-122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="" xmlns:a16="http://schemas.microsoft.com/office/drawing/2014/main" id="{03EADE4E-7204-4D92-B3A5-29B75454894C}"/>
              </a:ext>
            </a:extLst>
          </p:cNvPr>
          <p:cNvSpPr/>
          <p:nvPr/>
        </p:nvSpPr>
        <p:spPr>
          <a:xfrm>
            <a:off x="1422978" y="11012352"/>
            <a:ext cx="14135059" cy="2822973"/>
          </a:xfrm>
          <a:prstGeom prst="rect">
            <a:avLst/>
          </a:prstGeom>
          <a:noFill/>
          <a:ln w="635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116774"/>
            <a:endParaRPr kumimoji="1"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iti SC" charset="-122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="" xmlns:a16="http://schemas.microsoft.com/office/drawing/2014/main" id="{03EADE4E-7204-4D92-B3A5-29B75454894C}"/>
              </a:ext>
            </a:extLst>
          </p:cNvPr>
          <p:cNvSpPr/>
          <p:nvPr/>
        </p:nvSpPr>
        <p:spPr>
          <a:xfrm>
            <a:off x="1422978" y="8536720"/>
            <a:ext cx="14135059" cy="1897279"/>
          </a:xfrm>
          <a:prstGeom prst="rect">
            <a:avLst/>
          </a:prstGeom>
          <a:noFill/>
          <a:ln w="635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116774"/>
            <a:endParaRPr kumimoji="1"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iti SC" charset="-122"/>
            </a:endParaRPr>
          </a:p>
        </p:txBody>
      </p:sp>
      <p:sp>
        <p:nvSpPr>
          <p:cNvPr id="2" name="上箭头 1"/>
          <p:cNvSpPr/>
          <p:nvPr/>
        </p:nvSpPr>
        <p:spPr>
          <a:xfrm>
            <a:off x="8428895" y="8035151"/>
            <a:ext cx="426347" cy="403373"/>
          </a:xfrm>
          <a:prstGeom prst="upArrow">
            <a:avLst/>
          </a:prstGeom>
          <a:solidFill>
            <a:srgbClr val="00B0F0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" name="上箭头 38"/>
          <p:cNvSpPr/>
          <p:nvPr/>
        </p:nvSpPr>
        <p:spPr>
          <a:xfrm>
            <a:off x="8428895" y="10535835"/>
            <a:ext cx="426347" cy="403373"/>
          </a:xfrm>
          <a:prstGeom prst="upArrow">
            <a:avLst/>
          </a:prstGeom>
          <a:solidFill>
            <a:srgbClr val="00B0F0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0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</p:spTree>
    <p:extLst>
      <p:ext uri="{BB962C8B-B14F-4D97-AF65-F5344CB8AC3E}">
        <p14:creationId xmlns:p14="http://schemas.microsoft.com/office/powerpoint/2010/main" val="20887006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3852031" y="5394186"/>
            <a:ext cx="12553381" cy="183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914400" hangingPunct="1">
              <a:lnSpc>
                <a:spcPct val="150000"/>
              </a:lnSpc>
            </a:pPr>
            <a:r>
              <a:rPr lang="en-US" altLang="zh-CN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Step1</a:t>
            </a: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如何解决人工查看</a:t>
            </a:r>
            <a:r>
              <a:rPr lang="en-US" altLang="zh-CN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归纳整理带来的不及时和人力成本问题？</a:t>
            </a:r>
            <a:endParaRPr lang="en-US" altLang="zh-CN" sz="4000" b="1" kern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52031" y="8387980"/>
            <a:ext cx="69172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预设关键词聚类</a:t>
            </a:r>
            <a:r>
              <a:rPr lang="en-US" altLang="zh-CN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+IM</a:t>
            </a:r>
            <a:r>
              <a:rPr lang="zh-CN" altLang="en-US" sz="4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消息推送</a:t>
            </a:r>
          </a:p>
        </p:txBody>
      </p:sp>
      <p:sp>
        <p:nvSpPr>
          <p:cNvPr id="6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</p:spTree>
    <p:extLst>
      <p:ext uri="{BB962C8B-B14F-4D97-AF65-F5344CB8AC3E}">
        <p14:creationId xmlns:p14="http://schemas.microsoft.com/office/powerpoint/2010/main" val="2679040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xmlns="" id="{27FEC507-4B76-43F4-B45A-86F9BC51E869}"/>
              </a:ext>
            </a:extLst>
          </p:cNvPr>
          <p:cNvSpPr/>
          <p:nvPr/>
        </p:nvSpPr>
        <p:spPr>
          <a:xfrm>
            <a:off x="-2646947" y="1182198"/>
            <a:ext cx="1473537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r>
              <a:rPr lang="en-US" altLang="zh-CN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+IM</a:t>
            </a:r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</a:t>
            </a: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推送</a:t>
            </a:r>
            <a:endParaRPr lang="zh-CN" altLang="en-US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29978" y="2582223"/>
            <a:ext cx="153343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设关键词聚类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分析历史用户反馈，结合业务场景，提取各子功能下关键词，形成以关键词为基础的聚类划分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定时推送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定制脚本实现定时推送各聚类反馈信息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18" y="5462585"/>
            <a:ext cx="8543132" cy="85957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5344" y="5310494"/>
            <a:ext cx="9182100" cy="886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143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4779879" y="5299349"/>
            <a:ext cx="976984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914400" hangingPunct="1">
              <a:lnSpc>
                <a:spcPct val="150000"/>
              </a:lnSpc>
            </a:pPr>
            <a:r>
              <a:rPr lang="en-US" altLang="zh-CN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Step2</a:t>
            </a: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：聚类反馈数据无法查询、统计？</a:t>
            </a:r>
            <a:endParaRPr lang="en-US" altLang="zh-CN" sz="4000" b="1" kern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l" defTabSz="914400" hangingPunct="1">
              <a:lnSpc>
                <a:spcPct val="150000"/>
              </a:lnSpc>
            </a:pP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聚类</a:t>
            </a:r>
            <a:r>
              <a:rPr lang="zh-CN" altLang="en-US" sz="40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</a:t>
            </a:r>
            <a:r>
              <a:rPr lang="en-US" altLang="zh-CN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IM</a:t>
            </a:r>
            <a:r>
              <a:rPr lang="zh-CN" altLang="en-US" sz="4000" b="1" kern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推送配置不方便、不灵活？</a:t>
            </a:r>
            <a:endParaRPr lang="en-US" altLang="zh-CN" sz="4000" b="1" kern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6"/>
          <p:cNvSpPr>
            <a:spLocks noChangeArrowheads="1"/>
          </p:cNvSpPr>
          <p:nvPr/>
        </p:nvSpPr>
        <p:spPr bwMode="auto">
          <a:xfrm>
            <a:off x="4779879" y="8084587"/>
            <a:ext cx="9769840" cy="183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914400" hangingPunct="1">
              <a:lnSpc>
                <a:spcPct val="150000"/>
              </a:lnSpc>
            </a:pPr>
            <a:r>
              <a:rPr lang="zh-CN" altLang="en-US" sz="4000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一站式平台提供聚类数据统计、详情查询以及</a:t>
            </a:r>
            <a:r>
              <a:rPr lang="en-US" altLang="zh-CN" sz="4000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IM</a:t>
            </a:r>
            <a:r>
              <a:rPr lang="zh-CN" altLang="en-US" sz="4000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推送配置</a:t>
            </a:r>
            <a:endParaRPr lang="en-US" altLang="zh-CN" sz="40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文本"/>
          <p:cNvSpPr txBox="1">
            <a:spLocks/>
          </p:cNvSpPr>
          <p:nvPr/>
        </p:nvSpPr>
        <p:spPr>
          <a:xfrm>
            <a:off x="10902487" y="14058304"/>
            <a:ext cx="5002443" cy="116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>
            <a:lvl1pPr marL="0" marR="0" indent="0" algn="l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82153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r"/>
            <a:r>
              <a:rPr lang="zh-CN" altLang="en-US" sz="2800" dirty="0"/>
              <a:t>网</a:t>
            </a:r>
            <a:r>
              <a:rPr lang="zh-CN" altLang="en-US" sz="2800" dirty="0" smtClean="0"/>
              <a:t>易</a:t>
            </a:r>
            <a:r>
              <a:rPr lang="zh-CN" altLang="en-US" sz="2800" dirty="0"/>
              <a:t>云音乐</a:t>
            </a:r>
          </a:p>
        </p:txBody>
      </p:sp>
    </p:spTree>
    <p:extLst>
      <p:ext uri="{BB962C8B-B14F-4D97-AF65-F5344CB8AC3E}">
        <p14:creationId xmlns:p14="http://schemas.microsoft.com/office/powerpoint/2010/main" val="19173365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6670</TotalTime>
  <Words>1980</Words>
  <Application>Microsoft Office PowerPoint</Application>
  <PresentationFormat>自定义</PresentationFormat>
  <Paragraphs>363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Helvetica Light</vt:lpstr>
      <vt:lpstr>Helvetica Neue</vt:lpstr>
      <vt:lpstr>Helvetica Neue Light</vt:lpstr>
      <vt:lpstr>Helvetica Neue Medium</vt:lpstr>
      <vt:lpstr>Helvetica Neue Thin</vt:lpstr>
      <vt:lpstr>Kaiti SC</vt:lpstr>
      <vt:lpstr>Microsoft YaHei</vt:lpstr>
      <vt:lpstr>Microsoft YaHei</vt:lpstr>
      <vt:lpstr>Arial</vt:lpstr>
      <vt:lpstr>Franklin Gothic Book</vt:lpstr>
      <vt:lpstr>Helvetica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蒋超</cp:lastModifiedBy>
  <cp:revision>465</cp:revision>
  <dcterms:modified xsi:type="dcterms:W3CDTF">2019-12-08T10:56:54Z</dcterms:modified>
  <cp:contentStatus/>
</cp:coreProperties>
</file>